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7" r:id="rId5"/>
    <p:sldId id="260" r:id="rId6"/>
    <p:sldId id="261" r:id="rId7"/>
    <p:sldId id="277" r:id="rId8"/>
    <p:sldId id="262" r:id="rId9"/>
    <p:sldId id="270" r:id="rId10"/>
    <p:sldId id="263" r:id="rId11"/>
    <p:sldId id="278" r:id="rId12"/>
    <p:sldId id="279" r:id="rId13"/>
    <p:sldId id="266" r:id="rId14"/>
    <p:sldId id="264" r:id="rId15"/>
    <p:sldId id="268" r:id="rId16"/>
    <p:sldId id="271" r:id="rId17"/>
    <p:sldId id="272" r:id="rId18"/>
    <p:sldId id="273" r:id="rId19"/>
    <p:sldId id="275" r:id="rId20"/>
    <p:sldId id="274" r:id="rId21"/>
    <p:sldId id="276" r:id="rId22"/>
    <p:sldId id="269"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2" autoAdjust="0"/>
    <p:restoredTop sz="98138" autoAdjust="0"/>
  </p:normalViewPr>
  <p:slideViewPr>
    <p:cSldViewPr>
      <p:cViewPr>
        <p:scale>
          <a:sx n="64" d="100"/>
          <a:sy n="64" d="100"/>
        </p:scale>
        <p:origin x="11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20" name="19 Marcador de pie de página"/>
          <p:cNvSpPr>
            <a:spLocks noGrp="1"/>
          </p:cNvSpPr>
          <p:nvPr>
            <p:ph type="ftr" sz="quarter" idx="11"/>
          </p:nvPr>
        </p:nvSpPr>
        <p:spPr/>
        <p:txBody>
          <a:bodyPr/>
          <a:lstStyle>
            <a:extLst/>
          </a:lstStyle>
          <a:p>
            <a:endParaRPr lang="es-ES" dirty="0"/>
          </a:p>
        </p:txBody>
      </p:sp>
      <p:sp>
        <p:nvSpPr>
          <p:cNvPr id="10" name="9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8" name="7 Marcador de pie de página"/>
          <p:cNvSpPr>
            <a:spLocks noGrp="1"/>
          </p:cNvSpPr>
          <p:nvPr>
            <p:ph type="ftr" sz="quarter" idx="11"/>
          </p:nvPr>
        </p:nvSpPr>
        <p:spPr/>
        <p:txBody>
          <a:bodyPr/>
          <a:lstStyle>
            <a:extLst/>
          </a:lstStyle>
          <a:p>
            <a:endParaRPr lang="es-ES" dirty="0"/>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4" name="3 Marcador de pie de página"/>
          <p:cNvSpPr>
            <a:spLocks noGrp="1"/>
          </p:cNvSpPr>
          <p:nvPr>
            <p:ph type="ftr" sz="quarter" idx="11"/>
          </p:nvPr>
        </p:nvSpPr>
        <p:spPr/>
        <p:txBody>
          <a:bodyPr/>
          <a:lstStyle>
            <a:extLst/>
          </a:lstStyle>
          <a:p>
            <a:endParaRPr lang="es-ES" dirty="0"/>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3" name="2 Marcador de pie de página"/>
          <p:cNvSpPr>
            <a:spLocks noGrp="1"/>
          </p:cNvSpPr>
          <p:nvPr>
            <p:ph type="ftr" sz="quarter" idx="11"/>
          </p:nvPr>
        </p:nvSpPr>
        <p:spPr/>
        <p:txBody>
          <a:bodyPr/>
          <a:lstStyle>
            <a:extLst/>
          </a:lstStyle>
          <a:p>
            <a:endParaRPr lang="es-ES" dirty="0"/>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dirty="0"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17/02/2014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A847CFC-816F-41D0-AAC0-9BF4FEBC753E}" type="datetimeFigureOut">
              <a:rPr lang="es-ES" smtClean="0"/>
              <a:t>17/02/2014</a:t>
            </a:fld>
            <a:endParaRPr lang="es-ES" dirty="0"/>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ES" dirty="0"/>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32FADFE-3B8F-471C-ABF0-DBC7717ECBBC}" type="slidenum">
              <a:rPr lang="es-ES" smtClean="0"/>
              <a:t>‹Nº›</a:t>
            </a:fld>
            <a:endParaRPr lang="es-ES" dirty="0"/>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124745"/>
            <a:ext cx="7772400" cy="1008112"/>
          </a:xfrm>
        </p:spPr>
        <p:txBody>
          <a:bodyPr/>
          <a:lstStyle/>
          <a:p>
            <a:pPr algn="ctr"/>
            <a:r>
              <a:rPr lang="es-CO" dirty="0" smtClean="0">
                <a:latin typeface="Algerian" pitchFamily="82" charset="0"/>
              </a:rPr>
              <a:t>DINERO A INTERES</a:t>
            </a:r>
            <a:endParaRPr lang="es-CO" dirty="0">
              <a:latin typeface="Algerian"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5" y="2636912"/>
            <a:ext cx="3456384"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enos"/>
          <p:cNvSpPr/>
          <p:nvPr/>
        </p:nvSpPr>
        <p:spPr>
          <a:xfrm>
            <a:off x="971600" y="1988839"/>
            <a:ext cx="7200800" cy="43204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0895333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476673"/>
            <a:ext cx="7776864" cy="936103"/>
          </a:xfrm>
        </p:spPr>
        <p:txBody>
          <a:bodyPr>
            <a:normAutofit fontScale="55000" lnSpcReduction="20000"/>
          </a:bodyPr>
          <a:lstStyle/>
          <a:p>
            <a:pPr marL="0" indent="0" algn="ctr">
              <a:buNone/>
            </a:pPr>
            <a:r>
              <a:rPr lang="es-CO" sz="5800" b="1" dirty="0" smtClean="0">
                <a:latin typeface="Bauhaus 93" pitchFamily="82" charset="0"/>
              </a:rPr>
              <a:t>¿Prohíbe Dios prestar dinero a interés en su Santa Palabra?</a:t>
            </a:r>
          </a:p>
          <a:p>
            <a:pPr marL="0" indent="0">
              <a:buNone/>
            </a:pPr>
            <a:endParaRPr lang="es-CO" dirty="0" smtClean="0"/>
          </a:p>
          <a:p>
            <a:pPr marL="0" indent="0">
              <a:buNone/>
            </a:pPr>
            <a:endParaRPr lang="es-CO" dirty="0"/>
          </a:p>
        </p:txBody>
      </p:sp>
      <p:sp>
        <p:nvSpPr>
          <p:cNvPr id="4" name="3 Rectángulo"/>
          <p:cNvSpPr/>
          <p:nvPr/>
        </p:nvSpPr>
        <p:spPr>
          <a:xfrm>
            <a:off x="827584" y="1838904"/>
            <a:ext cx="5616624" cy="3046988"/>
          </a:xfrm>
          <a:prstGeom prst="rect">
            <a:avLst/>
          </a:prstGeom>
        </p:spPr>
        <p:txBody>
          <a:bodyPr wrap="square">
            <a:spAutoFit/>
          </a:bodyPr>
          <a:lstStyle/>
          <a:p>
            <a:pPr algn="ctr"/>
            <a:r>
              <a:rPr lang="es-CO" sz="3200" b="1" dirty="0">
                <a:solidFill>
                  <a:srgbClr val="FF0000"/>
                </a:solidFill>
              </a:rPr>
              <a:t>Si lo prohíbe, ¿Dónde está esa cita?</a:t>
            </a:r>
          </a:p>
          <a:p>
            <a:endParaRPr lang="es-CO" sz="3200" dirty="0"/>
          </a:p>
          <a:p>
            <a:pPr algn="ctr"/>
            <a:r>
              <a:rPr lang="es-CO" sz="3200" b="1" i="1" dirty="0">
                <a:solidFill>
                  <a:srgbClr val="FF0000"/>
                </a:solidFill>
              </a:rPr>
              <a:t>O si lo autoriza, ¿Dónde </a:t>
            </a:r>
            <a:r>
              <a:rPr lang="es-CO" sz="3200" b="1" i="1" dirty="0" smtClean="0">
                <a:solidFill>
                  <a:srgbClr val="FF0000"/>
                </a:solidFill>
              </a:rPr>
              <a:t>lo dice, </a:t>
            </a:r>
            <a:r>
              <a:rPr lang="es-CO" sz="3200" b="1" i="1" dirty="0">
                <a:solidFill>
                  <a:srgbClr val="FF0000"/>
                </a:solidFill>
              </a:rPr>
              <a:t>y cual es el canon de interés </a:t>
            </a:r>
            <a:r>
              <a:rPr lang="es-CO" sz="3200" b="1" i="1" dirty="0" smtClean="0">
                <a:solidFill>
                  <a:srgbClr val="FF0000"/>
                </a:solidFill>
              </a:rPr>
              <a:t>permitido </a:t>
            </a:r>
            <a:r>
              <a:rPr lang="es-CO" sz="3200" b="1" i="1" dirty="0">
                <a:solidFill>
                  <a:srgbClr val="FF0000"/>
                </a:solidFill>
              </a:rPr>
              <a:t>por Dios?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701294"/>
            <a:ext cx="2520280" cy="2511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115616" y="5481648"/>
            <a:ext cx="6048672" cy="1200329"/>
          </a:xfrm>
          <a:prstGeom prst="rect">
            <a:avLst/>
          </a:prstGeom>
        </p:spPr>
        <p:txBody>
          <a:bodyPr wrap="square">
            <a:spAutoFit/>
          </a:bodyPr>
          <a:lstStyle/>
          <a:p>
            <a:pPr algn="ctr"/>
            <a:r>
              <a:rPr lang="es-CO" sz="2400" b="1" dirty="0"/>
              <a:t>Sobre este tema existen una cantidad de opiniones que chocan entre si. Pues precisamente de eso se trata este tema.</a:t>
            </a:r>
          </a:p>
        </p:txBody>
      </p:sp>
    </p:spTree>
    <p:extLst>
      <p:ext uri="{BB962C8B-B14F-4D97-AF65-F5344CB8AC3E}">
        <p14:creationId xmlns:p14="http://schemas.microsoft.com/office/powerpoint/2010/main" val="343747587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heel(1)">
                                      <p:cBhvr>
                                        <p:cTn id="10" dur="20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80">
                                          <p:stCondLst>
                                            <p:cond delay="0"/>
                                          </p:stCondLst>
                                        </p:cTn>
                                        <p:tgtEl>
                                          <p:spTgt spid="5">
                                            <p:txEl>
                                              <p:pRg st="0" end="0"/>
                                            </p:txEl>
                                          </p:spTgt>
                                        </p:tgtEl>
                                      </p:cBhvr>
                                    </p:animEffect>
                                    <p:anim calcmode="lin" valueType="num">
                                      <p:cBhvr>
                                        <p:cTn id="16"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xEl>
                                              <p:pRg st="0" end="0"/>
                                            </p:txEl>
                                          </p:spTgt>
                                        </p:tgtEl>
                                      </p:cBhvr>
                                      <p:to x="100000" y="60000"/>
                                    </p:animScale>
                                    <p:animScale>
                                      <p:cBhvr>
                                        <p:cTn id="22" dur="166" decel="50000">
                                          <p:stCondLst>
                                            <p:cond delay="676"/>
                                          </p:stCondLst>
                                        </p:cTn>
                                        <p:tgtEl>
                                          <p:spTgt spid="5">
                                            <p:txEl>
                                              <p:pRg st="0" end="0"/>
                                            </p:txEl>
                                          </p:spTgt>
                                        </p:tgtEl>
                                      </p:cBhvr>
                                      <p:to x="100000" y="100000"/>
                                    </p:animScale>
                                    <p:animScale>
                                      <p:cBhvr>
                                        <p:cTn id="23" dur="26">
                                          <p:stCondLst>
                                            <p:cond delay="1312"/>
                                          </p:stCondLst>
                                        </p:cTn>
                                        <p:tgtEl>
                                          <p:spTgt spid="5">
                                            <p:txEl>
                                              <p:pRg st="0" end="0"/>
                                            </p:txEl>
                                          </p:spTgt>
                                        </p:tgtEl>
                                      </p:cBhvr>
                                      <p:to x="100000" y="80000"/>
                                    </p:animScale>
                                    <p:animScale>
                                      <p:cBhvr>
                                        <p:cTn id="24" dur="166" decel="50000">
                                          <p:stCondLst>
                                            <p:cond delay="1338"/>
                                          </p:stCondLst>
                                        </p:cTn>
                                        <p:tgtEl>
                                          <p:spTgt spid="5">
                                            <p:txEl>
                                              <p:pRg st="0" end="0"/>
                                            </p:txEl>
                                          </p:spTgt>
                                        </p:tgtEl>
                                      </p:cBhvr>
                                      <p:to x="100000" y="100000"/>
                                    </p:animScale>
                                    <p:animScale>
                                      <p:cBhvr>
                                        <p:cTn id="25" dur="26">
                                          <p:stCondLst>
                                            <p:cond delay="1642"/>
                                          </p:stCondLst>
                                        </p:cTn>
                                        <p:tgtEl>
                                          <p:spTgt spid="5">
                                            <p:txEl>
                                              <p:pRg st="0" end="0"/>
                                            </p:txEl>
                                          </p:spTgt>
                                        </p:tgtEl>
                                      </p:cBhvr>
                                      <p:to x="100000" y="90000"/>
                                    </p:animScale>
                                    <p:animScale>
                                      <p:cBhvr>
                                        <p:cTn id="26" dur="166" decel="50000">
                                          <p:stCondLst>
                                            <p:cond delay="1668"/>
                                          </p:stCondLst>
                                        </p:cTn>
                                        <p:tgtEl>
                                          <p:spTgt spid="5">
                                            <p:txEl>
                                              <p:pRg st="0" end="0"/>
                                            </p:txEl>
                                          </p:spTgt>
                                        </p:tgtEl>
                                      </p:cBhvr>
                                      <p:to x="100000" y="100000"/>
                                    </p:animScale>
                                    <p:animScale>
                                      <p:cBhvr>
                                        <p:cTn id="27" dur="26">
                                          <p:stCondLst>
                                            <p:cond delay="1808"/>
                                          </p:stCondLst>
                                        </p:cTn>
                                        <p:tgtEl>
                                          <p:spTgt spid="5">
                                            <p:txEl>
                                              <p:pRg st="0" end="0"/>
                                            </p:txEl>
                                          </p:spTgt>
                                        </p:tgtEl>
                                      </p:cBhvr>
                                      <p:to x="100000" y="95000"/>
                                    </p:animScale>
                                    <p:animScale>
                                      <p:cBhvr>
                                        <p:cTn id="28"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404664"/>
            <a:ext cx="7498080" cy="5843736"/>
          </a:xfrm>
        </p:spPr>
        <p:txBody>
          <a:bodyPr>
            <a:normAutofit fontScale="92500"/>
          </a:bodyPr>
          <a:lstStyle/>
          <a:p>
            <a:r>
              <a:rPr lang="es-CO" dirty="0" smtClean="0"/>
              <a:t>Para saberlo tenemos que acudir a la Biblia y al Espíritu de Profecía, que son la Palabra de Dios, y solo ella nos dará la respuesta. Por tanto les invito para que juntos  la escudriñemos y sepamos cual es la verdad al respecto.</a:t>
            </a:r>
          </a:p>
          <a:p>
            <a:pPr marL="0" indent="0">
              <a:buNone/>
            </a:pPr>
            <a:r>
              <a:rPr lang="es-CO" b="1" dirty="0" smtClean="0">
                <a:solidFill>
                  <a:srgbClr val="FF0000"/>
                </a:solidFill>
              </a:rPr>
              <a:t>Deuteronomio 23:19,20</a:t>
            </a:r>
            <a:r>
              <a:rPr lang="es-CO" dirty="0" smtClean="0"/>
              <a:t>. Dice: «</a:t>
            </a:r>
            <a:r>
              <a:rPr lang="es-CO" dirty="0" smtClean="0">
                <a:latin typeface="Agency FB" pitchFamily="34" charset="0"/>
              </a:rPr>
              <a:t>No </a:t>
            </a:r>
            <a:r>
              <a:rPr lang="es-CO" dirty="0">
                <a:latin typeface="Agency FB" pitchFamily="34" charset="0"/>
              </a:rPr>
              <a:t>exigirás de tu </a:t>
            </a:r>
            <a:r>
              <a:rPr lang="es-CO" u="sng" dirty="0">
                <a:latin typeface="Agency FB" pitchFamily="34" charset="0"/>
              </a:rPr>
              <a:t>hermano interés de dinero</a:t>
            </a:r>
            <a:r>
              <a:rPr lang="es-CO" dirty="0">
                <a:latin typeface="Agency FB" pitchFamily="34" charset="0"/>
              </a:rPr>
              <a:t>, ni interés de </a:t>
            </a:r>
            <a:r>
              <a:rPr lang="es-CO" u="sng" dirty="0">
                <a:latin typeface="Agency FB" pitchFamily="34" charset="0"/>
              </a:rPr>
              <a:t>comestibles</a:t>
            </a:r>
            <a:r>
              <a:rPr lang="es-CO" dirty="0">
                <a:latin typeface="Agency FB" pitchFamily="34" charset="0"/>
              </a:rPr>
              <a:t>, ni de cosa alguna de que se suele exigir interés. </a:t>
            </a:r>
            <a:r>
              <a:rPr lang="es-CO" b="1" baseline="30000" dirty="0" smtClean="0">
                <a:latin typeface="Agency FB" pitchFamily="34" charset="0"/>
              </a:rPr>
              <a:t>20 </a:t>
            </a:r>
            <a:r>
              <a:rPr lang="es-CO" dirty="0">
                <a:latin typeface="Agency FB" pitchFamily="34" charset="0"/>
              </a:rPr>
              <a:t>Del </a:t>
            </a:r>
            <a:r>
              <a:rPr lang="es-CO" u="sng" dirty="0">
                <a:latin typeface="Agency FB" pitchFamily="34" charset="0"/>
              </a:rPr>
              <a:t>extraño podrás exigir interés</a:t>
            </a:r>
            <a:r>
              <a:rPr lang="es-CO" dirty="0">
                <a:latin typeface="Agency FB" pitchFamily="34" charset="0"/>
              </a:rPr>
              <a:t>, mas de tu </a:t>
            </a:r>
            <a:r>
              <a:rPr lang="es-CO" u="sng" dirty="0">
                <a:latin typeface="Agency FB" pitchFamily="34" charset="0"/>
              </a:rPr>
              <a:t>hermano</a:t>
            </a:r>
            <a:r>
              <a:rPr lang="es-CO" dirty="0">
                <a:latin typeface="Agency FB" pitchFamily="34" charset="0"/>
              </a:rPr>
              <a:t> no lo exigirás, para que te bendiga Jehová tu Dios en toda obra de tus manos en la tierra adonde vas para tomar posesión de </a:t>
            </a:r>
            <a:r>
              <a:rPr lang="es-CO" dirty="0" smtClean="0">
                <a:latin typeface="Agency FB" pitchFamily="34" charset="0"/>
              </a:rPr>
              <a:t>ella</a:t>
            </a:r>
            <a:r>
              <a:rPr lang="es-CO" dirty="0" smtClean="0"/>
              <a:t>». </a:t>
            </a:r>
            <a:endParaRPr lang="es-CO" dirty="0"/>
          </a:p>
          <a:p>
            <a:endParaRPr lang="es-CO" dirty="0"/>
          </a:p>
        </p:txBody>
      </p:sp>
    </p:spTree>
    <p:extLst>
      <p:ext uri="{BB962C8B-B14F-4D97-AF65-F5344CB8AC3E}">
        <p14:creationId xmlns:p14="http://schemas.microsoft.com/office/powerpoint/2010/main" val="84188518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87624" y="692696"/>
            <a:ext cx="4320480" cy="5400600"/>
          </a:xfrm>
        </p:spPr>
        <p:txBody>
          <a:bodyPr>
            <a:normAutofit fontScale="92500" lnSpcReduction="10000"/>
          </a:bodyPr>
          <a:lstStyle/>
          <a:p>
            <a:pPr marL="82296" indent="0" algn="ctr">
              <a:buNone/>
            </a:pPr>
            <a:endParaRPr lang="es-CO" dirty="0" smtClean="0"/>
          </a:p>
          <a:p>
            <a:pPr marL="82296" indent="0" algn="ctr">
              <a:buNone/>
            </a:pPr>
            <a:r>
              <a:rPr lang="es-CO" dirty="0" smtClean="0"/>
              <a:t>Comentario Bíblico Adventista dice</a:t>
            </a:r>
            <a:r>
              <a:rPr lang="es-CO" dirty="0"/>
              <a:t>: </a:t>
            </a:r>
            <a:endParaRPr lang="es-CO" dirty="0" smtClean="0"/>
          </a:p>
          <a:p>
            <a:pPr marL="82296" indent="0" algn="ctr">
              <a:buNone/>
            </a:pPr>
            <a:r>
              <a:rPr lang="es-CO" dirty="0" smtClean="0"/>
              <a:t>«</a:t>
            </a:r>
            <a:r>
              <a:rPr lang="es-CO" dirty="0"/>
              <a:t>Esta orden no se refiere al comercio común, sino forma parte de la ley ordenada en beneficio de </a:t>
            </a:r>
            <a:r>
              <a:rPr lang="es-CO" b="1" u="sng" dirty="0"/>
              <a:t>los pobres de la tierra de Israel</a:t>
            </a:r>
            <a:r>
              <a:rPr lang="es-CO" dirty="0"/>
              <a:t>.  Su único propósito era beneficiar a los que de veras estuviesen en apuros</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32571">
            <a:off x="6228184" y="1556792"/>
            <a:ext cx="230425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71547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332656"/>
            <a:ext cx="7662428" cy="6408712"/>
          </a:xfrm>
        </p:spPr>
        <p:txBody>
          <a:bodyPr>
            <a:normAutofit fontScale="85000" lnSpcReduction="10000"/>
          </a:bodyPr>
          <a:lstStyle/>
          <a:p>
            <a:pPr marL="0" indent="0">
              <a:buNone/>
            </a:pPr>
            <a:r>
              <a:rPr lang="es-CO" dirty="0" smtClean="0"/>
              <a:t>En la cita Biblica que acabamos de leer, encontramos que Dios permite prestar dinero a interés, o sea a «usura». Bajos dos condiciones.</a:t>
            </a:r>
          </a:p>
          <a:p>
            <a:pPr marL="514350" indent="-514350">
              <a:buAutoNum type="arabicPeriod"/>
            </a:pPr>
            <a:r>
              <a:rPr lang="es-CO" dirty="0" smtClean="0"/>
              <a:t>«No </a:t>
            </a:r>
            <a:r>
              <a:rPr lang="es-CO" dirty="0"/>
              <a:t>exigirás de tu </a:t>
            </a:r>
            <a:r>
              <a:rPr lang="es-CO" b="1" u="sng" dirty="0"/>
              <a:t>hermano</a:t>
            </a:r>
            <a:r>
              <a:rPr lang="es-CO" dirty="0"/>
              <a:t> interés de </a:t>
            </a:r>
            <a:r>
              <a:rPr lang="es-CO" dirty="0" smtClean="0"/>
              <a:t>dinero».</a:t>
            </a:r>
          </a:p>
          <a:p>
            <a:pPr marL="514350" indent="-514350">
              <a:buAutoNum type="arabicPeriod"/>
            </a:pPr>
            <a:r>
              <a:rPr lang="es-CO" dirty="0" smtClean="0"/>
              <a:t>«Del </a:t>
            </a:r>
            <a:r>
              <a:rPr lang="es-CO" b="1" u="sng" dirty="0"/>
              <a:t>extraño</a:t>
            </a:r>
            <a:r>
              <a:rPr lang="es-CO" dirty="0"/>
              <a:t> podrás exigir </a:t>
            </a:r>
            <a:r>
              <a:rPr lang="es-CO" dirty="0" smtClean="0"/>
              <a:t>interés».</a:t>
            </a:r>
          </a:p>
          <a:p>
            <a:pPr marL="0" indent="0">
              <a:buNone/>
            </a:pPr>
            <a:r>
              <a:rPr lang="es-CO" dirty="0"/>
              <a:t> </a:t>
            </a:r>
            <a:r>
              <a:rPr lang="es-CO" dirty="0" smtClean="0"/>
              <a:t>      Note que Dios permite prestar dinero a interés. Con la excepción de que a «tu hermano» no le cobres interés alguno.</a:t>
            </a:r>
          </a:p>
          <a:p>
            <a:pPr marL="82296" indent="0">
              <a:buNone/>
            </a:pPr>
            <a:r>
              <a:rPr lang="es-CO" dirty="0" smtClean="0"/>
              <a:t>Ahora, según la Biblia ¿Quién es «tu hermano»?  Para saberlo volvamos a la Biblia.</a:t>
            </a:r>
          </a:p>
          <a:p>
            <a:r>
              <a:rPr lang="es-CO" dirty="0" smtClean="0">
                <a:solidFill>
                  <a:srgbClr val="FF0000"/>
                </a:solidFill>
              </a:rPr>
              <a:t>Mat.12:48-50</a:t>
            </a:r>
            <a:r>
              <a:rPr lang="es-CO" dirty="0" smtClean="0"/>
              <a:t>. «Respondiendo </a:t>
            </a:r>
            <a:r>
              <a:rPr lang="es-CO" dirty="0"/>
              <a:t>él al que le decía esto, dijo: </a:t>
            </a:r>
            <a:r>
              <a:rPr lang="es-CO" dirty="0">
                <a:latin typeface="Agency FB" pitchFamily="34" charset="0"/>
              </a:rPr>
              <a:t>¿Quién es mi madre, y quiénes son mis hermanos? </a:t>
            </a:r>
            <a:r>
              <a:rPr lang="es-CO" b="1" baseline="30000" dirty="0" smtClean="0">
                <a:latin typeface="Agency FB" pitchFamily="34" charset="0"/>
              </a:rPr>
              <a:t>49 </a:t>
            </a:r>
            <a:r>
              <a:rPr lang="es-CO" dirty="0">
                <a:latin typeface="Agency FB" pitchFamily="34" charset="0"/>
              </a:rPr>
              <a:t>Y extendiendo su mano hacia sus </a:t>
            </a:r>
            <a:r>
              <a:rPr lang="es-CO" b="1" u="sng" dirty="0">
                <a:latin typeface="Agency FB" pitchFamily="34" charset="0"/>
              </a:rPr>
              <a:t>discípulos</a:t>
            </a:r>
            <a:r>
              <a:rPr lang="es-CO" dirty="0">
                <a:latin typeface="Agency FB" pitchFamily="34" charset="0"/>
              </a:rPr>
              <a:t>, dijo: He aquí mi madre y </a:t>
            </a:r>
            <a:r>
              <a:rPr lang="es-CO" b="1" u="sng" dirty="0">
                <a:latin typeface="Agency FB" pitchFamily="34" charset="0"/>
              </a:rPr>
              <a:t>mis </a:t>
            </a:r>
            <a:r>
              <a:rPr lang="es-CO" b="1" u="sng" dirty="0" smtClean="0">
                <a:latin typeface="Agency FB" pitchFamily="34" charset="0"/>
              </a:rPr>
              <a:t>hermano</a:t>
            </a:r>
            <a:r>
              <a:rPr lang="es-CO" dirty="0" smtClean="0">
                <a:latin typeface="Agency FB" pitchFamily="34" charset="0"/>
              </a:rPr>
              <a:t>. </a:t>
            </a:r>
            <a:r>
              <a:rPr lang="es-CO" b="1" baseline="30000" dirty="0" smtClean="0">
                <a:latin typeface="Agency FB" pitchFamily="34" charset="0"/>
              </a:rPr>
              <a:t>50 </a:t>
            </a:r>
            <a:r>
              <a:rPr lang="es-CO" dirty="0" smtClean="0">
                <a:latin typeface="Agency FB" pitchFamily="34" charset="0"/>
              </a:rPr>
              <a:t>PORQUE TODO AQUEL QUE </a:t>
            </a:r>
            <a:r>
              <a:rPr lang="es-CO" b="1" u="sng" dirty="0" smtClean="0">
                <a:latin typeface="Agency FB" pitchFamily="34" charset="0"/>
              </a:rPr>
              <a:t>HACE LA VOLUNTAD</a:t>
            </a:r>
            <a:r>
              <a:rPr lang="es-CO" dirty="0" smtClean="0">
                <a:latin typeface="Agency FB" pitchFamily="34" charset="0"/>
              </a:rPr>
              <a:t> DE MI PADRE QUE ESTÁ EN LOS CIELOS, ÉSE ES MI </a:t>
            </a:r>
            <a:r>
              <a:rPr lang="es-CO" b="1" u="sng" dirty="0" smtClean="0">
                <a:latin typeface="Agency FB" pitchFamily="34" charset="0"/>
              </a:rPr>
              <a:t>HERMANO</a:t>
            </a:r>
            <a:r>
              <a:rPr lang="es-CO" dirty="0" smtClean="0">
                <a:latin typeface="Agency FB" pitchFamily="34" charset="0"/>
              </a:rPr>
              <a:t>, Y HERMANA, Y MADRE</a:t>
            </a:r>
            <a:r>
              <a:rPr lang="es-CO" dirty="0" smtClean="0"/>
              <a:t>».</a:t>
            </a:r>
            <a:endParaRPr lang="es-CO" dirty="0"/>
          </a:p>
        </p:txBody>
      </p:sp>
    </p:spTree>
    <p:extLst>
      <p:ext uri="{BB962C8B-B14F-4D97-AF65-F5344CB8AC3E}">
        <p14:creationId xmlns:p14="http://schemas.microsoft.com/office/powerpoint/2010/main" val="151168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barn(inVertical)">
                                      <p:cBhvr>
                                        <p:cTn id="57" dur="5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fade">
                                      <p:cBhvr>
                                        <p:cTn id="62" dur="1000"/>
                                        <p:tgtEl>
                                          <p:spTgt spid="3">
                                            <p:txEl>
                                              <p:pRg st="5" end="5"/>
                                            </p:txEl>
                                          </p:spTgt>
                                        </p:tgtEl>
                                      </p:cBhvr>
                                    </p:animEffect>
                                    <p:anim calcmode="lin" valueType="num">
                                      <p:cBhvr>
                                        <p:cTn id="6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332656"/>
            <a:ext cx="7643192" cy="6192688"/>
          </a:xfrm>
        </p:spPr>
        <p:txBody>
          <a:bodyPr>
            <a:normAutofit fontScale="85000" lnSpcReduction="20000"/>
          </a:bodyPr>
          <a:lstStyle/>
          <a:p>
            <a:pPr marL="82296" indent="0">
              <a:buNone/>
            </a:pPr>
            <a:r>
              <a:rPr lang="es-CO" dirty="0" smtClean="0"/>
              <a:t>Nota: si tu «hermano» es el que haca la voluntad de Dios, por lógica, el «extraño» debe ser es el que no hace la voluntad de Dios, es decir el desobediente, el que no pertenecía al pueblo de Israel literal ni espiritual.</a:t>
            </a:r>
          </a:p>
          <a:p>
            <a:r>
              <a:rPr lang="es-CO" dirty="0" smtClean="0"/>
              <a:t>En el texto de Deut.23, no dice Dios cual era el canon de interés que se debía cobrar por los prestamos, y en los años que llevo escudriñando la Biblia, en ninguna parte he encontrado nada al respecto. Por favor, si usted lo sabe, hágamelo saber.</a:t>
            </a:r>
          </a:p>
          <a:p>
            <a:pPr marL="82296" indent="0">
              <a:buNone/>
            </a:pPr>
            <a:r>
              <a:rPr lang="es-CO" i="1" dirty="0" smtClean="0">
                <a:solidFill>
                  <a:srgbClr val="FF0000"/>
                </a:solidFill>
              </a:rPr>
              <a:t>Otro punto que dice Dios es que, a «</a:t>
            </a:r>
            <a:r>
              <a:rPr lang="es-CO" i="1" dirty="0" smtClean="0">
                <a:solidFill>
                  <a:srgbClr val="FF0000"/>
                </a:solidFill>
                <a:latin typeface="Agency FB" pitchFamily="34" charset="0"/>
              </a:rPr>
              <a:t>Tu hermano no le cobrarás interés </a:t>
            </a:r>
            <a:r>
              <a:rPr lang="es-CO" i="1" dirty="0">
                <a:solidFill>
                  <a:srgbClr val="FF0000"/>
                </a:solidFill>
                <a:latin typeface="Agency FB" pitchFamily="34" charset="0"/>
              </a:rPr>
              <a:t>de </a:t>
            </a:r>
            <a:r>
              <a:rPr lang="es-CO" i="1" dirty="0" smtClean="0">
                <a:solidFill>
                  <a:srgbClr val="FF0000"/>
                </a:solidFill>
                <a:latin typeface="Agency FB" pitchFamily="34" charset="0"/>
              </a:rPr>
              <a:t>comestibles</a:t>
            </a:r>
            <a:r>
              <a:rPr lang="es-CO" i="1" dirty="0" smtClean="0">
                <a:solidFill>
                  <a:srgbClr val="FF0000"/>
                </a:solidFill>
              </a:rPr>
              <a:t>». Es decir, si un racimo de plátanos o cualquier otra cosa se compro en determinado valor, al </a:t>
            </a:r>
            <a:r>
              <a:rPr lang="es-CO" i="1" dirty="0">
                <a:solidFill>
                  <a:srgbClr val="FF0000"/>
                </a:solidFill>
              </a:rPr>
              <a:t>v</a:t>
            </a:r>
            <a:r>
              <a:rPr lang="es-CO" i="1" dirty="0" smtClean="0">
                <a:solidFill>
                  <a:srgbClr val="FF0000"/>
                </a:solidFill>
              </a:rPr>
              <a:t>endérselo al «hermano», no se lo puedo vender por un valor mayor. </a:t>
            </a:r>
            <a:r>
              <a:rPr lang="es-CO" i="1" u="sng" dirty="0" smtClean="0">
                <a:solidFill>
                  <a:srgbClr val="FF0000"/>
                </a:solidFill>
              </a:rPr>
              <a:t>Note que en todo esto Dios hace diferencia entre el creyente y el no creyente</a:t>
            </a:r>
            <a:r>
              <a:rPr lang="es-CO" i="1" dirty="0" smtClean="0">
                <a:solidFill>
                  <a:srgbClr val="FF0000"/>
                </a:solidFill>
              </a:rPr>
              <a:t>.</a:t>
            </a:r>
          </a:p>
          <a:p>
            <a:endParaRPr lang="es-CO" dirty="0"/>
          </a:p>
        </p:txBody>
      </p:sp>
    </p:spTree>
    <p:extLst>
      <p:ext uri="{BB962C8B-B14F-4D97-AF65-F5344CB8AC3E}">
        <p14:creationId xmlns:p14="http://schemas.microsoft.com/office/powerpoint/2010/main" val="37807799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476672"/>
            <a:ext cx="7498080" cy="5771728"/>
          </a:xfrm>
        </p:spPr>
        <p:txBody>
          <a:bodyPr>
            <a:normAutofit fontScale="92500" lnSpcReduction="20000"/>
          </a:bodyPr>
          <a:lstStyle/>
          <a:p>
            <a:pPr marL="82296" indent="0" algn="ctr">
              <a:buNone/>
            </a:pPr>
            <a:r>
              <a:rPr lang="es-CO" dirty="0" smtClean="0"/>
              <a:t>Ahora, quizá usted dirá: «pero es que todos los seres humanos somos hijos de Dios». </a:t>
            </a:r>
          </a:p>
          <a:p>
            <a:pPr marL="82296" indent="0" algn="ctr">
              <a:buNone/>
            </a:pPr>
            <a:endParaRPr lang="es-CO" dirty="0" smtClean="0">
              <a:solidFill>
                <a:srgbClr val="FF0000"/>
              </a:solidFill>
            </a:endParaRPr>
          </a:p>
          <a:p>
            <a:pPr marL="82296" indent="0" algn="ctr">
              <a:buNone/>
            </a:pPr>
            <a:r>
              <a:rPr lang="es-CO" dirty="0" smtClean="0">
                <a:solidFill>
                  <a:srgbClr val="FF0000"/>
                </a:solidFill>
              </a:rPr>
              <a:t>¿</a:t>
            </a:r>
            <a:r>
              <a:rPr lang="es-CO" u="sng" dirty="0" smtClean="0">
                <a:solidFill>
                  <a:srgbClr val="FF0000"/>
                </a:solidFill>
                <a:latin typeface="Andalus" pitchFamily="18" charset="-78"/>
                <a:cs typeface="Andalus" pitchFamily="18" charset="-78"/>
              </a:rPr>
              <a:t>Será eso lo que dice la Palabra de Dios</a:t>
            </a:r>
            <a:r>
              <a:rPr lang="es-CO" dirty="0" smtClean="0">
                <a:solidFill>
                  <a:srgbClr val="FF0000"/>
                </a:solidFill>
              </a:rPr>
              <a:t>?</a:t>
            </a:r>
          </a:p>
          <a:p>
            <a:r>
              <a:rPr lang="es-CO" dirty="0">
                <a:solidFill>
                  <a:srgbClr val="FF0000"/>
                </a:solidFill>
              </a:rPr>
              <a:t>Juan 1:11,12</a:t>
            </a:r>
            <a:r>
              <a:rPr lang="es-CO" dirty="0"/>
              <a:t>. </a:t>
            </a:r>
            <a:r>
              <a:rPr lang="es-CO" dirty="0" smtClean="0"/>
              <a:t> «</a:t>
            </a:r>
            <a:r>
              <a:rPr lang="es-CO" dirty="0" smtClean="0">
                <a:latin typeface="Agency FB" pitchFamily="34" charset="0"/>
              </a:rPr>
              <a:t>A </a:t>
            </a:r>
            <a:r>
              <a:rPr lang="es-CO" dirty="0">
                <a:latin typeface="Agency FB" pitchFamily="34" charset="0"/>
              </a:rPr>
              <a:t>lo suyo vino, y los suyos no le recibieron. </a:t>
            </a:r>
            <a:r>
              <a:rPr lang="es-CO" dirty="0" smtClean="0">
                <a:latin typeface="Agency FB" pitchFamily="34" charset="0"/>
              </a:rPr>
              <a:t>12 </a:t>
            </a:r>
            <a:r>
              <a:rPr lang="es-CO" u="sng" dirty="0">
                <a:latin typeface="Agency FB" pitchFamily="34" charset="0"/>
              </a:rPr>
              <a:t>Mas á todos los que le recibieron, dióles potestad de ser hechos hijos de Dios</a:t>
            </a:r>
            <a:r>
              <a:rPr lang="es-CO" dirty="0">
                <a:latin typeface="Agency FB" pitchFamily="34" charset="0"/>
              </a:rPr>
              <a:t>, á los que creen en su </a:t>
            </a:r>
            <a:r>
              <a:rPr lang="es-CO" dirty="0" smtClean="0">
                <a:latin typeface="Agency FB" pitchFamily="34" charset="0"/>
              </a:rPr>
              <a:t>nombre</a:t>
            </a:r>
            <a:r>
              <a:rPr lang="es-CO" dirty="0" smtClean="0"/>
              <a:t>».</a:t>
            </a:r>
            <a:endParaRPr lang="es-CO" dirty="0"/>
          </a:p>
          <a:p>
            <a:r>
              <a:rPr lang="es-CO" dirty="0" smtClean="0">
                <a:solidFill>
                  <a:srgbClr val="FF0000"/>
                </a:solidFill>
              </a:rPr>
              <a:t>1Juan 3:2</a:t>
            </a:r>
            <a:r>
              <a:rPr lang="es-CO" dirty="0" smtClean="0"/>
              <a:t>. «</a:t>
            </a:r>
            <a:r>
              <a:rPr lang="es-CO" dirty="0" smtClean="0">
                <a:latin typeface="Agency FB" pitchFamily="34" charset="0"/>
              </a:rPr>
              <a:t>Amados</a:t>
            </a:r>
            <a:r>
              <a:rPr lang="es-CO" dirty="0">
                <a:latin typeface="Agency FB" pitchFamily="34" charset="0"/>
              </a:rPr>
              <a:t>, </a:t>
            </a:r>
            <a:r>
              <a:rPr lang="es-CO" u="sng" dirty="0">
                <a:latin typeface="Agency FB" pitchFamily="34" charset="0"/>
              </a:rPr>
              <a:t>ahora somos hijos de </a:t>
            </a:r>
            <a:r>
              <a:rPr lang="es-CO" u="sng" dirty="0" smtClean="0">
                <a:latin typeface="Agency FB" pitchFamily="34" charset="0"/>
              </a:rPr>
              <a:t>Di</a:t>
            </a:r>
            <a:r>
              <a:rPr lang="es-CO" dirty="0" smtClean="0">
                <a:latin typeface="Agency FB" pitchFamily="34" charset="0"/>
              </a:rPr>
              <a:t>os</a:t>
            </a:r>
            <a:r>
              <a:rPr lang="es-CO" dirty="0" smtClean="0"/>
              <a:t>». Estos dos textos nos dicen que Dios considera como sus hijos a los que han aceptado a Cristo como su Salvador personal, y por ende, obedecen la voluntad del Padre Celestial, lea </a:t>
            </a:r>
            <a:r>
              <a:rPr lang="es-CO" dirty="0" smtClean="0">
                <a:solidFill>
                  <a:srgbClr val="FF0000"/>
                </a:solidFill>
              </a:rPr>
              <a:t>(Juan 14:15).</a:t>
            </a:r>
            <a:endParaRPr lang="es-CO" dirty="0">
              <a:solidFill>
                <a:srgbClr val="FF0000"/>
              </a:solidFill>
            </a:endParaRPr>
          </a:p>
        </p:txBody>
      </p:sp>
    </p:spTree>
    <p:extLst>
      <p:ext uri="{BB962C8B-B14F-4D97-AF65-F5344CB8AC3E}">
        <p14:creationId xmlns:p14="http://schemas.microsoft.com/office/powerpoint/2010/main" val="3227082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332656"/>
            <a:ext cx="7643192" cy="6264696"/>
          </a:xfrm>
        </p:spPr>
        <p:txBody>
          <a:bodyPr>
            <a:normAutofit fontScale="92500" lnSpcReduction="10000"/>
          </a:bodyPr>
          <a:lstStyle/>
          <a:p>
            <a:pPr marL="0" indent="0">
              <a:buNone/>
            </a:pPr>
            <a:r>
              <a:rPr lang="es-CO" dirty="0" smtClean="0"/>
              <a:t> Entre las bendiciones que Dios otorgaba a sus hijos por causa de su obediencia dice </a:t>
            </a:r>
            <a:r>
              <a:rPr lang="es-CO" dirty="0"/>
              <a:t>e</a:t>
            </a:r>
            <a:r>
              <a:rPr lang="es-CO" dirty="0" smtClean="0"/>
              <a:t>n </a:t>
            </a:r>
            <a:r>
              <a:rPr lang="es-CO" b="1" dirty="0" smtClean="0">
                <a:solidFill>
                  <a:srgbClr val="FF0000"/>
                </a:solidFill>
              </a:rPr>
              <a:t>Deut.28:12</a:t>
            </a:r>
            <a:r>
              <a:rPr lang="es-CO" dirty="0" smtClean="0"/>
              <a:t>.</a:t>
            </a:r>
            <a:r>
              <a:rPr lang="es-CO" dirty="0"/>
              <a:t> </a:t>
            </a:r>
            <a:endParaRPr lang="es-CO" dirty="0" smtClean="0"/>
          </a:p>
          <a:p>
            <a:pPr marL="0" indent="0">
              <a:buNone/>
            </a:pPr>
            <a:r>
              <a:rPr lang="es-CO" dirty="0" smtClean="0"/>
              <a:t>«</a:t>
            </a:r>
            <a:r>
              <a:rPr lang="es-CO" dirty="0" smtClean="0">
                <a:latin typeface="Agency FB" pitchFamily="34" charset="0"/>
              </a:rPr>
              <a:t>Y </a:t>
            </a:r>
            <a:r>
              <a:rPr lang="es-CO" b="1" u="sng" dirty="0">
                <a:latin typeface="Agency FB" pitchFamily="34" charset="0"/>
              </a:rPr>
              <a:t>prestarás</a:t>
            </a:r>
            <a:r>
              <a:rPr lang="es-CO" dirty="0">
                <a:latin typeface="Agency FB" pitchFamily="34" charset="0"/>
              </a:rPr>
              <a:t> a muchas naciones, y tú no pedirás </a:t>
            </a:r>
            <a:r>
              <a:rPr lang="es-CO" dirty="0" smtClean="0">
                <a:latin typeface="Agency FB" pitchFamily="34" charset="0"/>
              </a:rPr>
              <a:t>prestado</a:t>
            </a:r>
            <a:r>
              <a:rPr lang="es-CO" dirty="0" smtClean="0"/>
              <a:t>».</a:t>
            </a:r>
          </a:p>
          <a:p>
            <a:pPr marL="0" indent="0">
              <a:buNone/>
            </a:pPr>
            <a:endParaRPr lang="es-CO" dirty="0" smtClean="0"/>
          </a:p>
          <a:p>
            <a:pPr marL="0" indent="0">
              <a:buNone/>
            </a:pPr>
            <a:r>
              <a:rPr lang="es-CO" dirty="0" smtClean="0"/>
              <a:t>Y el mismo que habló en Deuteronomio dice en </a:t>
            </a:r>
            <a:r>
              <a:rPr lang="es-CO" b="1" dirty="0" smtClean="0">
                <a:solidFill>
                  <a:srgbClr val="FF0000"/>
                </a:solidFill>
              </a:rPr>
              <a:t>Mat.5:42</a:t>
            </a:r>
            <a:r>
              <a:rPr lang="es-CO" dirty="0" smtClean="0"/>
              <a:t>. «…</a:t>
            </a:r>
            <a:r>
              <a:rPr lang="es-CO" dirty="0"/>
              <a:t> </a:t>
            </a:r>
            <a:r>
              <a:rPr lang="es-CO" dirty="0">
                <a:latin typeface="Agency FB" pitchFamily="34" charset="0"/>
              </a:rPr>
              <a:t>y al que quiera tomar de ti </a:t>
            </a:r>
            <a:r>
              <a:rPr lang="es-CO" b="1" u="sng" dirty="0">
                <a:latin typeface="Agency FB" pitchFamily="34" charset="0"/>
              </a:rPr>
              <a:t>prestado</a:t>
            </a:r>
            <a:r>
              <a:rPr lang="es-CO" dirty="0">
                <a:latin typeface="Agency FB" pitchFamily="34" charset="0"/>
              </a:rPr>
              <a:t>, no se lo </a:t>
            </a:r>
            <a:r>
              <a:rPr lang="es-CO" dirty="0" smtClean="0">
                <a:latin typeface="Agency FB" pitchFamily="34" charset="0"/>
              </a:rPr>
              <a:t>rehúses</a:t>
            </a:r>
            <a:r>
              <a:rPr lang="es-CO" dirty="0" smtClean="0"/>
              <a:t>». </a:t>
            </a:r>
            <a:r>
              <a:rPr lang="es-CO" dirty="0"/>
              <a:t> </a:t>
            </a:r>
            <a:r>
              <a:rPr lang="es-CO" dirty="0" smtClean="0"/>
              <a:t>Recuerda la orden al «</a:t>
            </a:r>
            <a:r>
              <a:rPr lang="es-CO" dirty="0" smtClean="0">
                <a:latin typeface="Agency FB" pitchFamily="34" charset="0"/>
              </a:rPr>
              <a:t>hermano sin interés</a:t>
            </a:r>
            <a:r>
              <a:rPr lang="es-CO" dirty="0" smtClean="0"/>
              <a:t>» y al «</a:t>
            </a:r>
            <a:r>
              <a:rPr lang="es-CO" dirty="0" smtClean="0">
                <a:latin typeface="Agency FB" pitchFamily="34" charset="0"/>
              </a:rPr>
              <a:t>extraño con interés</a:t>
            </a:r>
            <a:r>
              <a:rPr lang="es-CO" dirty="0" smtClean="0"/>
              <a:t>».</a:t>
            </a:r>
          </a:p>
          <a:p>
            <a:pPr marL="0" indent="0">
              <a:buNone/>
            </a:pPr>
            <a:r>
              <a:rPr lang="es-CO" dirty="0" smtClean="0"/>
              <a:t>Además dijo en </a:t>
            </a:r>
            <a:r>
              <a:rPr lang="es-CO" b="1" dirty="0" smtClean="0">
                <a:solidFill>
                  <a:srgbClr val="FF0000"/>
                </a:solidFill>
              </a:rPr>
              <a:t>Mat.25:27</a:t>
            </a:r>
            <a:r>
              <a:rPr lang="es-CO" b="1" dirty="0"/>
              <a:t>.</a:t>
            </a:r>
            <a:r>
              <a:rPr lang="es-CO" b="1" dirty="0" smtClean="0"/>
              <a:t> «</a:t>
            </a:r>
            <a:r>
              <a:rPr lang="es-CO" dirty="0" smtClean="0">
                <a:latin typeface="Agency FB" pitchFamily="34" charset="0"/>
              </a:rPr>
              <a:t>Por </a:t>
            </a:r>
            <a:r>
              <a:rPr lang="es-CO" dirty="0">
                <a:latin typeface="Agency FB" pitchFamily="34" charset="0"/>
              </a:rPr>
              <a:t>tanto, debías haber dado mi dinero a los banqueros, y al venir yo, hubiera recibido lo que es mío con los </a:t>
            </a:r>
            <a:r>
              <a:rPr lang="es-CO" b="1" u="sng" dirty="0" smtClean="0">
                <a:latin typeface="Agency FB" pitchFamily="34" charset="0"/>
              </a:rPr>
              <a:t>intereses</a:t>
            </a:r>
            <a:r>
              <a:rPr lang="es-CO" dirty="0" smtClean="0"/>
              <a:t>».</a:t>
            </a:r>
          </a:p>
          <a:p>
            <a:pPr marL="0" indent="0">
              <a:buNone/>
            </a:pPr>
            <a:r>
              <a:rPr lang="es-CO" dirty="0" smtClean="0"/>
              <a:t> Como te darás cuenta, En </a:t>
            </a:r>
            <a:r>
              <a:rPr lang="es-CO" dirty="0"/>
              <a:t>ninguna de estas citas se menciona el interés que se debía cobrar. </a:t>
            </a:r>
          </a:p>
          <a:p>
            <a:pPr marL="0" indent="0">
              <a:buNone/>
            </a:pPr>
            <a:endParaRPr lang="es-CO" dirty="0" smtClean="0"/>
          </a:p>
        </p:txBody>
      </p:sp>
    </p:spTree>
    <p:extLst>
      <p:ext uri="{BB962C8B-B14F-4D97-AF65-F5344CB8AC3E}">
        <p14:creationId xmlns:p14="http://schemas.microsoft.com/office/powerpoint/2010/main" val="169559417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87624" y="404664"/>
            <a:ext cx="7746064" cy="5843736"/>
          </a:xfrm>
        </p:spPr>
        <p:txBody>
          <a:bodyPr/>
          <a:lstStyle/>
          <a:p>
            <a:pPr marL="0" indent="0" algn="ctr">
              <a:buNone/>
            </a:pPr>
            <a:r>
              <a:rPr lang="es-CO" dirty="0"/>
              <a:t>¿Cuánto exigía Dios si </a:t>
            </a:r>
            <a:r>
              <a:rPr lang="es-CO" dirty="0" smtClean="0"/>
              <a:t>alguno </a:t>
            </a:r>
            <a:r>
              <a:rPr lang="es-CO" dirty="0"/>
              <a:t>quería «rescatar parte de su </a:t>
            </a:r>
            <a:r>
              <a:rPr lang="es-CO" dirty="0" smtClean="0"/>
              <a:t>diezmo»?</a:t>
            </a:r>
            <a:endParaRPr lang="es-CO" dirty="0"/>
          </a:p>
          <a:p>
            <a:pPr marL="0" indent="0">
              <a:buNone/>
            </a:pPr>
            <a:endParaRPr lang="es-CO" dirty="0" smtClean="0"/>
          </a:p>
          <a:p>
            <a:pPr marL="0" indent="0">
              <a:buNone/>
            </a:pPr>
            <a:r>
              <a:rPr lang="es-CO" dirty="0" smtClean="0">
                <a:solidFill>
                  <a:srgbClr val="FF0000"/>
                </a:solidFill>
              </a:rPr>
              <a:t>Lev.27</a:t>
            </a:r>
            <a:r>
              <a:rPr lang="es-CO" dirty="0">
                <a:solidFill>
                  <a:srgbClr val="FF0000"/>
                </a:solidFill>
              </a:rPr>
              <a:t>: 31</a:t>
            </a:r>
            <a:r>
              <a:rPr lang="es-CO" dirty="0"/>
              <a:t>. «</a:t>
            </a:r>
            <a:r>
              <a:rPr lang="es-CO" dirty="0">
                <a:latin typeface="Agency FB" pitchFamily="34" charset="0"/>
              </a:rPr>
              <a:t>Y si alguno quisiere rescatar algo del diezmo, añadirá la </a:t>
            </a:r>
            <a:r>
              <a:rPr lang="es-CO" b="1" u="sng" dirty="0">
                <a:latin typeface="Agency FB" pitchFamily="34" charset="0"/>
              </a:rPr>
              <a:t>quinta parte </a:t>
            </a:r>
            <a:r>
              <a:rPr lang="es-CO" dirty="0">
                <a:latin typeface="Agency FB" pitchFamily="34" charset="0"/>
              </a:rPr>
              <a:t>de su precio por ello</a:t>
            </a:r>
            <a:r>
              <a:rPr lang="es-CO" dirty="0" smtClean="0"/>
              <a:t>».</a:t>
            </a:r>
          </a:p>
          <a:p>
            <a:pPr marL="0" indent="0" algn="ctr">
              <a:buNone/>
            </a:pPr>
            <a:r>
              <a:rPr lang="es-CO" dirty="0" smtClean="0"/>
              <a:t> </a:t>
            </a:r>
            <a:r>
              <a:rPr lang="es-CO" dirty="0"/>
              <a:t>Es decir: el 20%. </a:t>
            </a:r>
            <a:endParaRPr lang="es-CO" dirty="0" smtClean="0"/>
          </a:p>
          <a:p>
            <a:pPr marL="0" indent="0" algn="ctr">
              <a:buNone/>
            </a:pPr>
            <a:endParaRPr lang="es-CO" dirty="0" smtClean="0"/>
          </a:p>
          <a:p>
            <a:pPr marL="0" indent="0" algn="ctr">
              <a:buNone/>
            </a:pPr>
            <a:r>
              <a:rPr lang="es-CO" dirty="0" smtClean="0"/>
              <a:t>Nota que Dios exige de todas nuestras ganancias el 10%. Lo que se conoce como el diezmo.  Es importante que lea </a:t>
            </a:r>
            <a:r>
              <a:rPr lang="es-CO" u="sng" dirty="0" smtClean="0">
                <a:solidFill>
                  <a:srgbClr val="FF0000"/>
                </a:solidFill>
              </a:rPr>
              <a:t>Lev.27:30-33</a:t>
            </a:r>
            <a:r>
              <a:rPr lang="es-CO" dirty="0" smtClean="0"/>
              <a:t>. Más las ofrendas, lea </a:t>
            </a:r>
            <a:r>
              <a:rPr lang="es-CO" dirty="0" smtClean="0">
                <a:solidFill>
                  <a:srgbClr val="FF0000"/>
                </a:solidFill>
              </a:rPr>
              <a:t>(Mal.3:8).</a:t>
            </a:r>
            <a:endParaRPr lang="es-CO" dirty="0">
              <a:solidFill>
                <a:srgbClr val="FF0000"/>
              </a:solidFill>
            </a:endParaRPr>
          </a:p>
          <a:p>
            <a:endParaRPr lang="es-CO" dirty="0"/>
          </a:p>
        </p:txBody>
      </p:sp>
    </p:spTree>
    <p:extLst>
      <p:ext uri="{BB962C8B-B14F-4D97-AF65-F5344CB8AC3E}">
        <p14:creationId xmlns:p14="http://schemas.microsoft.com/office/powerpoint/2010/main" val="6357986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2000"/>
                                        <p:tgtEl>
                                          <p:spTgt spid="3">
                                            <p:txEl>
                                              <p:pRg st="5" end="5"/>
                                            </p:txEl>
                                          </p:spTgt>
                                        </p:tgtEl>
                                      </p:cBhvr>
                                    </p:animEffect>
                                    <p:anim calcmode="lin" valueType="num">
                                      <p:cBhvr>
                                        <p:cTn id="1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15616" y="332656"/>
            <a:ext cx="7818072" cy="6336704"/>
          </a:xfrm>
        </p:spPr>
        <p:txBody>
          <a:bodyPr>
            <a:normAutofit fontScale="77500" lnSpcReduction="20000"/>
          </a:bodyPr>
          <a:lstStyle/>
          <a:p>
            <a:pPr marL="82296" indent="0" algn="ctr">
              <a:buNone/>
            </a:pPr>
            <a:r>
              <a:rPr lang="es-CO" sz="3400" b="1" dirty="0" smtClean="0"/>
              <a:t>¿Qué se debía hacer si se le había robado algo a alguien?</a:t>
            </a:r>
          </a:p>
          <a:p>
            <a:pPr marL="0" indent="0" algn="ctr">
              <a:buNone/>
            </a:pPr>
            <a:endParaRPr lang="es-CO" sz="3400" b="1" dirty="0" smtClean="0">
              <a:solidFill>
                <a:srgbClr val="FF0000"/>
              </a:solidFill>
            </a:endParaRPr>
          </a:p>
          <a:p>
            <a:pPr marL="0" indent="0" algn="ctr">
              <a:buNone/>
            </a:pPr>
            <a:r>
              <a:rPr lang="es-CO" dirty="0" smtClean="0">
                <a:solidFill>
                  <a:srgbClr val="FF0000"/>
                </a:solidFill>
              </a:rPr>
              <a:t>Num.5:7,8</a:t>
            </a:r>
            <a:r>
              <a:rPr lang="es-CO" dirty="0" smtClean="0"/>
              <a:t>.  «</a:t>
            </a:r>
            <a:r>
              <a:rPr lang="es-CO" dirty="0" smtClean="0">
                <a:latin typeface="Agency FB" pitchFamily="34" charset="0"/>
              </a:rPr>
              <a:t>Aquella </a:t>
            </a:r>
            <a:r>
              <a:rPr lang="es-CO" dirty="0">
                <a:latin typeface="Agency FB" pitchFamily="34" charset="0"/>
              </a:rPr>
              <a:t>persona confesará el pecado que cometió, y compensará enteramente el daño, y añadirá sobre ello la </a:t>
            </a:r>
            <a:r>
              <a:rPr lang="es-CO" b="1" u="sng" dirty="0">
                <a:latin typeface="Agency FB" pitchFamily="34" charset="0"/>
              </a:rPr>
              <a:t>quinta parte</a:t>
            </a:r>
            <a:r>
              <a:rPr lang="es-CO" dirty="0">
                <a:latin typeface="Agency FB" pitchFamily="34" charset="0"/>
              </a:rPr>
              <a:t>, y lo dará a aquel contra quien </a:t>
            </a:r>
            <a:r>
              <a:rPr lang="es-CO" dirty="0" smtClean="0">
                <a:latin typeface="Agency FB" pitchFamily="34" charset="0"/>
              </a:rPr>
              <a:t>pecó.</a:t>
            </a:r>
            <a:r>
              <a:rPr lang="es-CO" b="1" baseline="30000" dirty="0" smtClean="0">
                <a:latin typeface="Agency FB" pitchFamily="34" charset="0"/>
              </a:rPr>
              <a:t> </a:t>
            </a:r>
            <a:r>
              <a:rPr lang="es-CO" b="1" baseline="30000" dirty="0">
                <a:latin typeface="Agency FB" pitchFamily="34" charset="0"/>
              </a:rPr>
              <a:t>8 </a:t>
            </a:r>
            <a:r>
              <a:rPr lang="es-CO" dirty="0">
                <a:latin typeface="Agency FB" pitchFamily="34" charset="0"/>
              </a:rPr>
              <a:t>Y si aquel hombre no tuviere pariente al cual sea resarcido el daño, se dará la indemnización del agravio a Jehová entregándola al </a:t>
            </a:r>
            <a:r>
              <a:rPr lang="es-CO" dirty="0" smtClean="0">
                <a:latin typeface="Agency FB" pitchFamily="34" charset="0"/>
              </a:rPr>
              <a:t>sacerdote…</a:t>
            </a:r>
            <a:r>
              <a:rPr lang="es-CO" dirty="0" smtClean="0"/>
              <a:t>».</a:t>
            </a:r>
          </a:p>
          <a:p>
            <a:pPr marL="0" indent="0" algn="ctr">
              <a:buNone/>
            </a:pPr>
            <a:endParaRPr lang="es-CO" dirty="0"/>
          </a:p>
          <a:p>
            <a:pPr marL="0" indent="0" algn="ctr">
              <a:buNone/>
            </a:pPr>
            <a:r>
              <a:rPr lang="es-CO" dirty="0" smtClean="0"/>
              <a:t>En este caso especifico, Dios había establecido que se debían hacer tres cosas: </a:t>
            </a:r>
          </a:p>
          <a:p>
            <a:pPr marL="0" indent="0">
              <a:buNone/>
            </a:pPr>
            <a:r>
              <a:rPr lang="es-CO" b="1" dirty="0" smtClean="0">
                <a:solidFill>
                  <a:srgbClr val="FF0000"/>
                </a:solidFill>
              </a:rPr>
              <a:t>1</a:t>
            </a:r>
            <a:r>
              <a:rPr lang="es-CO" dirty="0" smtClean="0"/>
              <a:t>). Confesar el pecado a Dios. </a:t>
            </a:r>
          </a:p>
          <a:p>
            <a:pPr marL="0" indent="0">
              <a:buNone/>
            </a:pPr>
            <a:r>
              <a:rPr lang="es-CO" b="1" dirty="0" smtClean="0">
                <a:solidFill>
                  <a:srgbClr val="FF0000"/>
                </a:solidFill>
              </a:rPr>
              <a:t>2</a:t>
            </a:r>
            <a:r>
              <a:rPr lang="es-CO" dirty="0" smtClean="0"/>
              <a:t>). Pedir disculpas a la persona ofendida, restituyéndole </a:t>
            </a:r>
            <a:r>
              <a:rPr lang="es-CO" u="sng" dirty="0" smtClean="0"/>
              <a:t>enteramente</a:t>
            </a:r>
            <a:r>
              <a:rPr lang="es-CO" dirty="0" smtClean="0"/>
              <a:t> lo que le había quitado. y </a:t>
            </a:r>
          </a:p>
          <a:p>
            <a:pPr marL="0" indent="0">
              <a:buNone/>
            </a:pPr>
            <a:r>
              <a:rPr lang="es-CO" b="1" dirty="0" smtClean="0">
                <a:solidFill>
                  <a:srgbClr val="FF0000"/>
                </a:solidFill>
              </a:rPr>
              <a:t>3</a:t>
            </a:r>
            <a:r>
              <a:rPr lang="es-CO" dirty="0" smtClean="0"/>
              <a:t>). </a:t>
            </a:r>
            <a:r>
              <a:rPr lang="es-CO" dirty="0"/>
              <a:t>C</a:t>
            </a:r>
            <a:r>
              <a:rPr lang="es-CO" dirty="0" smtClean="0"/>
              <a:t>omo en el caso del diezmo, debía agregar el 20%, para compensar el daño causado, lo cual representaba,  la utilidad que aquella persona había dejado de ganar si el dinero hubiese estado en su poder. </a:t>
            </a:r>
          </a:p>
          <a:p>
            <a:pPr marL="0" indent="0" algn="ctr">
              <a:buNone/>
            </a:pPr>
            <a:endParaRPr lang="es-CO" dirty="0"/>
          </a:p>
        </p:txBody>
      </p:sp>
    </p:spTree>
    <p:extLst>
      <p:ext uri="{BB962C8B-B14F-4D97-AF65-F5344CB8AC3E}">
        <p14:creationId xmlns:p14="http://schemas.microsoft.com/office/powerpoint/2010/main" val="190007715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31"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calcmode="lin" valueType="num">
                                      <p:cBhvr>
                                        <p:cTn id="1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3" dur="1000"/>
                                        <p:tgtEl>
                                          <p:spTgt spid="3">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ipe(down)">
                                      <p:cBhvr>
                                        <p:cTn id="18" dur="580">
                                          <p:stCondLst>
                                            <p:cond delay="0"/>
                                          </p:stCondLst>
                                        </p:cTn>
                                        <p:tgtEl>
                                          <p:spTgt spid="3">
                                            <p:txEl>
                                              <p:pRg st="5" end="5"/>
                                            </p:txEl>
                                          </p:spTgt>
                                        </p:tgtEl>
                                      </p:cBhvr>
                                    </p:animEffect>
                                    <p:anim calcmode="lin" valueType="num">
                                      <p:cBhvr>
                                        <p:cTn id="19"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5" end="5"/>
                                            </p:txEl>
                                          </p:spTgt>
                                        </p:tgtEl>
                                      </p:cBhvr>
                                      <p:to x="100000" y="60000"/>
                                    </p:animScale>
                                    <p:animScale>
                                      <p:cBhvr>
                                        <p:cTn id="25" dur="166" decel="50000">
                                          <p:stCondLst>
                                            <p:cond delay="676"/>
                                          </p:stCondLst>
                                        </p:cTn>
                                        <p:tgtEl>
                                          <p:spTgt spid="3">
                                            <p:txEl>
                                              <p:pRg st="5" end="5"/>
                                            </p:txEl>
                                          </p:spTgt>
                                        </p:tgtEl>
                                      </p:cBhvr>
                                      <p:to x="100000" y="100000"/>
                                    </p:animScale>
                                    <p:animScale>
                                      <p:cBhvr>
                                        <p:cTn id="26" dur="26">
                                          <p:stCondLst>
                                            <p:cond delay="1312"/>
                                          </p:stCondLst>
                                        </p:cTn>
                                        <p:tgtEl>
                                          <p:spTgt spid="3">
                                            <p:txEl>
                                              <p:pRg st="5" end="5"/>
                                            </p:txEl>
                                          </p:spTgt>
                                        </p:tgtEl>
                                      </p:cBhvr>
                                      <p:to x="100000" y="80000"/>
                                    </p:animScale>
                                    <p:animScale>
                                      <p:cBhvr>
                                        <p:cTn id="27" dur="166" decel="50000">
                                          <p:stCondLst>
                                            <p:cond delay="1338"/>
                                          </p:stCondLst>
                                        </p:cTn>
                                        <p:tgtEl>
                                          <p:spTgt spid="3">
                                            <p:txEl>
                                              <p:pRg st="5" end="5"/>
                                            </p:txEl>
                                          </p:spTgt>
                                        </p:tgtEl>
                                      </p:cBhvr>
                                      <p:to x="100000" y="100000"/>
                                    </p:animScale>
                                    <p:animScale>
                                      <p:cBhvr>
                                        <p:cTn id="28" dur="26">
                                          <p:stCondLst>
                                            <p:cond delay="1642"/>
                                          </p:stCondLst>
                                        </p:cTn>
                                        <p:tgtEl>
                                          <p:spTgt spid="3">
                                            <p:txEl>
                                              <p:pRg st="5" end="5"/>
                                            </p:txEl>
                                          </p:spTgt>
                                        </p:tgtEl>
                                      </p:cBhvr>
                                      <p:to x="100000" y="90000"/>
                                    </p:animScale>
                                    <p:animScale>
                                      <p:cBhvr>
                                        <p:cTn id="29" dur="166" decel="50000">
                                          <p:stCondLst>
                                            <p:cond delay="1668"/>
                                          </p:stCondLst>
                                        </p:cTn>
                                        <p:tgtEl>
                                          <p:spTgt spid="3">
                                            <p:txEl>
                                              <p:pRg st="5" end="5"/>
                                            </p:txEl>
                                          </p:spTgt>
                                        </p:tgtEl>
                                      </p:cBhvr>
                                      <p:to x="100000" y="100000"/>
                                    </p:animScale>
                                    <p:animScale>
                                      <p:cBhvr>
                                        <p:cTn id="30" dur="26">
                                          <p:stCondLst>
                                            <p:cond delay="1808"/>
                                          </p:stCondLst>
                                        </p:cTn>
                                        <p:tgtEl>
                                          <p:spTgt spid="3">
                                            <p:txEl>
                                              <p:pRg st="5" end="5"/>
                                            </p:txEl>
                                          </p:spTgt>
                                        </p:tgtEl>
                                      </p:cBhvr>
                                      <p:to x="100000" y="95000"/>
                                    </p:animScale>
                                    <p:animScale>
                                      <p:cBhvr>
                                        <p:cTn id="31" dur="166" decel="50000">
                                          <p:stCondLst>
                                            <p:cond delay="1834"/>
                                          </p:stCondLst>
                                        </p:cTn>
                                        <p:tgtEl>
                                          <p:spTgt spid="3">
                                            <p:txEl>
                                              <p:pRg st="5" end="5"/>
                                            </p:txEl>
                                          </p:spTgt>
                                        </p:tgtEl>
                                      </p:cBhvr>
                                      <p:to x="100000" y="100000"/>
                                    </p:animScale>
                                  </p:childTnLst>
                                </p:cTn>
                              </p:par>
                              <p:par>
                                <p:cTn id="32" presetID="26" presetClass="entr"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ipe(down)">
                                      <p:cBhvr>
                                        <p:cTn id="34" dur="580">
                                          <p:stCondLst>
                                            <p:cond delay="0"/>
                                          </p:stCondLst>
                                        </p:cTn>
                                        <p:tgtEl>
                                          <p:spTgt spid="3">
                                            <p:txEl>
                                              <p:pRg st="6" end="6"/>
                                            </p:txEl>
                                          </p:spTgt>
                                        </p:tgtEl>
                                      </p:cBhvr>
                                    </p:animEffect>
                                    <p:anim calcmode="lin" valueType="num">
                                      <p:cBhvr>
                                        <p:cTn id="35"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3">
                                            <p:txEl>
                                              <p:pRg st="6" end="6"/>
                                            </p:txEl>
                                          </p:spTgt>
                                        </p:tgtEl>
                                      </p:cBhvr>
                                      <p:to x="100000" y="60000"/>
                                    </p:animScale>
                                    <p:animScale>
                                      <p:cBhvr>
                                        <p:cTn id="41" dur="166" decel="50000">
                                          <p:stCondLst>
                                            <p:cond delay="676"/>
                                          </p:stCondLst>
                                        </p:cTn>
                                        <p:tgtEl>
                                          <p:spTgt spid="3">
                                            <p:txEl>
                                              <p:pRg st="6" end="6"/>
                                            </p:txEl>
                                          </p:spTgt>
                                        </p:tgtEl>
                                      </p:cBhvr>
                                      <p:to x="100000" y="100000"/>
                                    </p:animScale>
                                    <p:animScale>
                                      <p:cBhvr>
                                        <p:cTn id="42" dur="26">
                                          <p:stCondLst>
                                            <p:cond delay="1312"/>
                                          </p:stCondLst>
                                        </p:cTn>
                                        <p:tgtEl>
                                          <p:spTgt spid="3">
                                            <p:txEl>
                                              <p:pRg st="6" end="6"/>
                                            </p:txEl>
                                          </p:spTgt>
                                        </p:tgtEl>
                                      </p:cBhvr>
                                      <p:to x="100000" y="80000"/>
                                    </p:animScale>
                                    <p:animScale>
                                      <p:cBhvr>
                                        <p:cTn id="43" dur="166" decel="50000">
                                          <p:stCondLst>
                                            <p:cond delay="1338"/>
                                          </p:stCondLst>
                                        </p:cTn>
                                        <p:tgtEl>
                                          <p:spTgt spid="3">
                                            <p:txEl>
                                              <p:pRg st="6" end="6"/>
                                            </p:txEl>
                                          </p:spTgt>
                                        </p:tgtEl>
                                      </p:cBhvr>
                                      <p:to x="100000" y="100000"/>
                                    </p:animScale>
                                    <p:animScale>
                                      <p:cBhvr>
                                        <p:cTn id="44" dur="26">
                                          <p:stCondLst>
                                            <p:cond delay="1642"/>
                                          </p:stCondLst>
                                        </p:cTn>
                                        <p:tgtEl>
                                          <p:spTgt spid="3">
                                            <p:txEl>
                                              <p:pRg st="6" end="6"/>
                                            </p:txEl>
                                          </p:spTgt>
                                        </p:tgtEl>
                                      </p:cBhvr>
                                      <p:to x="100000" y="90000"/>
                                    </p:animScale>
                                    <p:animScale>
                                      <p:cBhvr>
                                        <p:cTn id="45" dur="166" decel="50000">
                                          <p:stCondLst>
                                            <p:cond delay="1668"/>
                                          </p:stCondLst>
                                        </p:cTn>
                                        <p:tgtEl>
                                          <p:spTgt spid="3">
                                            <p:txEl>
                                              <p:pRg st="6" end="6"/>
                                            </p:txEl>
                                          </p:spTgt>
                                        </p:tgtEl>
                                      </p:cBhvr>
                                      <p:to x="100000" y="100000"/>
                                    </p:animScale>
                                    <p:animScale>
                                      <p:cBhvr>
                                        <p:cTn id="46" dur="26">
                                          <p:stCondLst>
                                            <p:cond delay="1808"/>
                                          </p:stCondLst>
                                        </p:cTn>
                                        <p:tgtEl>
                                          <p:spTgt spid="3">
                                            <p:txEl>
                                              <p:pRg st="6" end="6"/>
                                            </p:txEl>
                                          </p:spTgt>
                                        </p:tgtEl>
                                      </p:cBhvr>
                                      <p:to x="100000" y="95000"/>
                                    </p:animScale>
                                    <p:animScale>
                                      <p:cBhvr>
                                        <p:cTn id="47" dur="166" decel="50000">
                                          <p:stCondLst>
                                            <p:cond delay="1834"/>
                                          </p:stCondLst>
                                        </p:cTn>
                                        <p:tgtEl>
                                          <p:spTgt spid="3">
                                            <p:txEl>
                                              <p:pRg st="6" end="6"/>
                                            </p:txEl>
                                          </p:spTgt>
                                        </p:tgtEl>
                                      </p:cBhvr>
                                      <p:to x="100000" y="100000"/>
                                    </p:animScale>
                                  </p:childTnLst>
                                </p:cTn>
                              </p:par>
                              <p:par>
                                <p:cTn id="48" presetID="26"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wipe(down)">
                                      <p:cBhvr>
                                        <p:cTn id="50" dur="580">
                                          <p:stCondLst>
                                            <p:cond delay="0"/>
                                          </p:stCondLst>
                                        </p:cTn>
                                        <p:tgtEl>
                                          <p:spTgt spid="3">
                                            <p:txEl>
                                              <p:pRg st="7" end="7"/>
                                            </p:txEl>
                                          </p:spTgt>
                                        </p:tgtEl>
                                      </p:cBhvr>
                                    </p:animEffect>
                                    <p:anim calcmode="lin" valueType="num">
                                      <p:cBhvr>
                                        <p:cTn id="51"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xEl>
                                              <p:pRg st="7" end="7"/>
                                            </p:txEl>
                                          </p:spTgt>
                                        </p:tgtEl>
                                      </p:cBhvr>
                                      <p:to x="100000" y="60000"/>
                                    </p:animScale>
                                    <p:animScale>
                                      <p:cBhvr>
                                        <p:cTn id="57" dur="166" decel="50000">
                                          <p:stCondLst>
                                            <p:cond delay="676"/>
                                          </p:stCondLst>
                                        </p:cTn>
                                        <p:tgtEl>
                                          <p:spTgt spid="3">
                                            <p:txEl>
                                              <p:pRg st="7" end="7"/>
                                            </p:txEl>
                                          </p:spTgt>
                                        </p:tgtEl>
                                      </p:cBhvr>
                                      <p:to x="100000" y="100000"/>
                                    </p:animScale>
                                    <p:animScale>
                                      <p:cBhvr>
                                        <p:cTn id="58" dur="26">
                                          <p:stCondLst>
                                            <p:cond delay="1312"/>
                                          </p:stCondLst>
                                        </p:cTn>
                                        <p:tgtEl>
                                          <p:spTgt spid="3">
                                            <p:txEl>
                                              <p:pRg st="7" end="7"/>
                                            </p:txEl>
                                          </p:spTgt>
                                        </p:tgtEl>
                                      </p:cBhvr>
                                      <p:to x="100000" y="80000"/>
                                    </p:animScale>
                                    <p:animScale>
                                      <p:cBhvr>
                                        <p:cTn id="59" dur="166" decel="50000">
                                          <p:stCondLst>
                                            <p:cond delay="1338"/>
                                          </p:stCondLst>
                                        </p:cTn>
                                        <p:tgtEl>
                                          <p:spTgt spid="3">
                                            <p:txEl>
                                              <p:pRg st="7" end="7"/>
                                            </p:txEl>
                                          </p:spTgt>
                                        </p:tgtEl>
                                      </p:cBhvr>
                                      <p:to x="100000" y="100000"/>
                                    </p:animScale>
                                    <p:animScale>
                                      <p:cBhvr>
                                        <p:cTn id="60" dur="26">
                                          <p:stCondLst>
                                            <p:cond delay="1642"/>
                                          </p:stCondLst>
                                        </p:cTn>
                                        <p:tgtEl>
                                          <p:spTgt spid="3">
                                            <p:txEl>
                                              <p:pRg st="7" end="7"/>
                                            </p:txEl>
                                          </p:spTgt>
                                        </p:tgtEl>
                                      </p:cBhvr>
                                      <p:to x="100000" y="90000"/>
                                    </p:animScale>
                                    <p:animScale>
                                      <p:cBhvr>
                                        <p:cTn id="61" dur="166" decel="50000">
                                          <p:stCondLst>
                                            <p:cond delay="1668"/>
                                          </p:stCondLst>
                                        </p:cTn>
                                        <p:tgtEl>
                                          <p:spTgt spid="3">
                                            <p:txEl>
                                              <p:pRg st="7" end="7"/>
                                            </p:txEl>
                                          </p:spTgt>
                                        </p:tgtEl>
                                      </p:cBhvr>
                                      <p:to x="100000" y="100000"/>
                                    </p:animScale>
                                    <p:animScale>
                                      <p:cBhvr>
                                        <p:cTn id="62" dur="26">
                                          <p:stCondLst>
                                            <p:cond delay="1808"/>
                                          </p:stCondLst>
                                        </p:cTn>
                                        <p:tgtEl>
                                          <p:spTgt spid="3">
                                            <p:txEl>
                                              <p:pRg st="7" end="7"/>
                                            </p:txEl>
                                          </p:spTgt>
                                        </p:tgtEl>
                                      </p:cBhvr>
                                      <p:to x="100000" y="95000"/>
                                    </p:animScale>
                                    <p:animScale>
                                      <p:cBhvr>
                                        <p:cTn id="63"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Agency FB" pitchFamily="34" charset="0"/>
              </a:rPr>
              <a:t>¿Será que Dios exime a una persona que por su calamidad o pobreza no pague una deuda?</a:t>
            </a:r>
            <a:endParaRPr lang="es-CO" dirty="0">
              <a:latin typeface="Agency FB" pitchFamily="34" charset="0"/>
            </a:endParaRPr>
          </a:p>
        </p:txBody>
      </p:sp>
      <p:sp>
        <p:nvSpPr>
          <p:cNvPr id="3" name="2 Marcador de contenido"/>
          <p:cNvSpPr>
            <a:spLocks noGrp="1"/>
          </p:cNvSpPr>
          <p:nvPr>
            <p:ph idx="1"/>
          </p:nvPr>
        </p:nvSpPr>
        <p:spPr>
          <a:xfrm>
            <a:off x="1435608" y="1447800"/>
            <a:ext cx="7498080" cy="5149552"/>
          </a:xfrm>
        </p:spPr>
        <p:txBody>
          <a:bodyPr>
            <a:normAutofit fontScale="70000" lnSpcReduction="20000"/>
          </a:bodyPr>
          <a:lstStyle/>
          <a:p>
            <a:pPr marL="82296" indent="0">
              <a:buNone/>
            </a:pPr>
            <a:r>
              <a:rPr lang="es-CO" dirty="0" smtClean="0"/>
              <a:t>Leamos </a:t>
            </a:r>
            <a:r>
              <a:rPr lang="es-CO" dirty="0" smtClean="0">
                <a:solidFill>
                  <a:srgbClr val="FF0000"/>
                </a:solidFill>
              </a:rPr>
              <a:t>2Reyes </a:t>
            </a:r>
            <a:r>
              <a:rPr lang="es-CO" dirty="0">
                <a:solidFill>
                  <a:srgbClr val="FF0000"/>
                </a:solidFill>
              </a:rPr>
              <a:t>4:1-7</a:t>
            </a:r>
            <a:r>
              <a:rPr lang="es-CO" dirty="0"/>
              <a:t>. </a:t>
            </a:r>
            <a:endParaRPr lang="es-CO" dirty="0" smtClean="0"/>
          </a:p>
          <a:p>
            <a:pPr marL="82296" indent="0">
              <a:buNone/>
            </a:pPr>
            <a:r>
              <a:rPr lang="es-CO" dirty="0" smtClean="0"/>
              <a:t>Una </a:t>
            </a:r>
            <a:r>
              <a:rPr lang="es-CO" dirty="0"/>
              <a:t>mujer, de las mujeres de los hijos de los profetas, clamó a Eliseo, diciendo: Tu siervo mi marido ha muerto; y tú sabes que tu siervo era temeroso de Jehová; y ha venido el acreedor para tomarse dos hijos míos por siervos. </a:t>
            </a:r>
            <a:r>
              <a:rPr lang="es-CO" dirty="0" smtClean="0"/>
              <a:t>2 </a:t>
            </a:r>
            <a:r>
              <a:rPr lang="es-CO" dirty="0"/>
              <a:t>Y Eliseo le dijo: ¿Qué te haré yo? Declárame qué tienes en casa. Y ella dijo: Tu sierva </a:t>
            </a:r>
            <a:r>
              <a:rPr lang="es-CO" b="1" u="sng" dirty="0"/>
              <a:t>ninguna cosa tiene en casa, sino una vasija de aceite</a:t>
            </a:r>
            <a:r>
              <a:rPr lang="es-CO" dirty="0"/>
              <a:t>. </a:t>
            </a:r>
            <a:r>
              <a:rPr lang="es-CO" dirty="0" smtClean="0"/>
              <a:t>3 </a:t>
            </a:r>
            <a:r>
              <a:rPr lang="es-CO" dirty="0"/>
              <a:t>El le dijo: Ve y pide para ti vasijas prestadas de todos tus vecinos, vasijas vacías, no pocas. </a:t>
            </a:r>
            <a:r>
              <a:rPr lang="es-CO" dirty="0" smtClean="0"/>
              <a:t>4 </a:t>
            </a:r>
            <a:r>
              <a:rPr lang="es-CO" dirty="0"/>
              <a:t>Entra luego, y enciérrate tú y tus hijos; y echa en todas las vasijas, y cuando una esté llena, ponla aparte.</a:t>
            </a:r>
          </a:p>
          <a:p>
            <a:pPr marL="82296" indent="0">
              <a:buNone/>
            </a:pPr>
            <a:r>
              <a:rPr lang="es-CO" dirty="0"/>
              <a:t>5 Y se fue la mujer, y cerró la puerta encerrándose ella y sus hijos; y ellos le traían las vasijas, y ella echaba del aceite. </a:t>
            </a:r>
            <a:r>
              <a:rPr lang="es-CO" dirty="0" smtClean="0"/>
              <a:t>6 </a:t>
            </a:r>
            <a:r>
              <a:rPr lang="es-CO" dirty="0"/>
              <a:t>Cuando las vasijas estuvieron llenas, dijo a un hijo suyo: Tráeme aún otras vasijas. Y él dijo: No hay más vasijas. Entonces cesó el aceite. </a:t>
            </a:r>
            <a:r>
              <a:rPr lang="es-CO" dirty="0" smtClean="0"/>
              <a:t>7 </a:t>
            </a:r>
            <a:r>
              <a:rPr lang="es-CO" dirty="0"/>
              <a:t>Vino ella luego, y lo contó al varón de Dios, el cual dijo: Ve y vende el aceite, y </a:t>
            </a:r>
            <a:r>
              <a:rPr lang="es-CO" b="1" u="sng" dirty="0"/>
              <a:t>paga a tus acreedores;</a:t>
            </a:r>
            <a:r>
              <a:rPr lang="es-CO" dirty="0"/>
              <a:t> y tú y tus hijos vivid de lo que quede. </a:t>
            </a:r>
          </a:p>
        </p:txBody>
      </p:sp>
    </p:spTree>
    <p:extLst>
      <p:ext uri="{BB962C8B-B14F-4D97-AF65-F5344CB8AC3E}">
        <p14:creationId xmlns:p14="http://schemas.microsoft.com/office/powerpoint/2010/main" val="28840436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404664"/>
            <a:ext cx="7498080" cy="5843736"/>
          </a:xfrm>
        </p:spPr>
        <p:txBody>
          <a:bodyPr>
            <a:normAutofit fontScale="92500" lnSpcReduction="10000"/>
          </a:bodyPr>
          <a:lstStyle/>
          <a:p>
            <a:pPr marL="82296" indent="0" algn="ctr">
              <a:buNone/>
            </a:pPr>
            <a:r>
              <a:rPr lang="es-CO" dirty="0" smtClean="0"/>
              <a:t>De esta historia podemos sacar varias conclusiones.</a:t>
            </a:r>
          </a:p>
          <a:p>
            <a:r>
              <a:rPr lang="es-CO" dirty="0" smtClean="0"/>
              <a:t>1.Que Dios no exime a nadie de su responsabilidad de parar sus obligaciones adquiridas, aún en medio de sus calamidades o pobreza.</a:t>
            </a:r>
          </a:p>
          <a:p>
            <a:r>
              <a:rPr lang="es-CO" dirty="0" smtClean="0"/>
              <a:t>2. Que la deuda posiblemente no era de ella, sino de su difunto esposo, y era su responsabilidad pagarle a «tus acreedores», lea </a:t>
            </a:r>
            <a:r>
              <a:rPr lang="es-CO" dirty="0" smtClean="0">
                <a:solidFill>
                  <a:srgbClr val="FF0000"/>
                </a:solidFill>
              </a:rPr>
              <a:t>(Gén.2:24).</a:t>
            </a:r>
          </a:p>
          <a:p>
            <a:r>
              <a:rPr lang="es-CO" dirty="0" smtClean="0"/>
              <a:t>3. Que Dios la mandó a trabajar con la colaboración de sus hijos, pedir prestados los embaces, y luego a vender el aceite.</a:t>
            </a:r>
            <a:endParaRPr lang="es-CO" dirty="0"/>
          </a:p>
        </p:txBody>
      </p:sp>
    </p:spTree>
    <p:extLst>
      <p:ext uri="{BB962C8B-B14F-4D97-AF65-F5344CB8AC3E}">
        <p14:creationId xmlns:p14="http://schemas.microsoft.com/office/powerpoint/2010/main" val="19331745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260648"/>
            <a:ext cx="7890080" cy="6336704"/>
          </a:xfrm>
        </p:spPr>
        <p:txBody>
          <a:bodyPr>
            <a:normAutofit fontScale="92500" lnSpcReduction="20000"/>
          </a:bodyPr>
          <a:lstStyle/>
          <a:p>
            <a:pPr marL="82296" indent="0">
              <a:buNone/>
            </a:pPr>
            <a:r>
              <a:rPr lang="es-CO" dirty="0" smtClean="0"/>
              <a:t>Notemos que el carácter de Dios se refleja en lo que Él ha ordenado tanto en el A. T. como en el N. Testamento.</a:t>
            </a:r>
          </a:p>
          <a:p>
            <a:r>
              <a:rPr lang="es-CO" dirty="0" smtClean="0">
                <a:solidFill>
                  <a:srgbClr val="FF0000"/>
                </a:solidFill>
              </a:rPr>
              <a:t>Num.23:19</a:t>
            </a:r>
            <a:r>
              <a:rPr lang="es-CO" dirty="0" smtClean="0"/>
              <a:t>.</a:t>
            </a:r>
            <a:r>
              <a:rPr lang="es-CO" b="1" baseline="30000" dirty="0"/>
              <a:t> </a:t>
            </a:r>
            <a:r>
              <a:rPr lang="es-CO" b="1" baseline="30000" dirty="0" smtClean="0"/>
              <a:t>«</a:t>
            </a:r>
            <a:r>
              <a:rPr lang="es-CO" i="1" dirty="0" smtClean="0">
                <a:latin typeface="Agency FB" pitchFamily="34" charset="0"/>
              </a:rPr>
              <a:t>Dios </a:t>
            </a:r>
            <a:r>
              <a:rPr lang="es-CO" i="1" dirty="0">
                <a:latin typeface="Agency FB" pitchFamily="34" charset="0"/>
              </a:rPr>
              <a:t>no es hombre, para que mienta, </a:t>
            </a:r>
            <a:r>
              <a:rPr lang="es-CO" i="1" dirty="0" smtClean="0">
                <a:latin typeface="Agency FB" pitchFamily="34" charset="0"/>
              </a:rPr>
              <a:t>Ni </a:t>
            </a:r>
            <a:r>
              <a:rPr lang="es-CO" i="1" dirty="0">
                <a:latin typeface="Agency FB" pitchFamily="34" charset="0"/>
              </a:rPr>
              <a:t>hijo de hombre para que se arrepienta. </a:t>
            </a:r>
            <a:r>
              <a:rPr lang="es-CO" i="1" dirty="0" smtClean="0">
                <a:latin typeface="Agency FB" pitchFamily="34" charset="0"/>
              </a:rPr>
              <a:t>El </a:t>
            </a:r>
            <a:r>
              <a:rPr lang="es-CO" i="1" dirty="0">
                <a:latin typeface="Agency FB" pitchFamily="34" charset="0"/>
              </a:rPr>
              <a:t>dijo, ¿y no hará? </a:t>
            </a:r>
            <a:r>
              <a:rPr lang="es-CO" i="1" dirty="0" smtClean="0">
                <a:latin typeface="Agency FB" pitchFamily="34" charset="0"/>
              </a:rPr>
              <a:t>Habló</a:t>
            </a:r>
            <a:r>
              <a:rPr lang="es-CO" i="1" dirty="0">
                <a:latin typeface="Agency FB" pitchFamily="34" charset="0"/>
              </a:rPr>
              <a:t>, ¿y no lo ejecutará</a:t>
            </a:r>
            <a:r>
              <a:rPr lang="es-CO" i="1" dirty="0" smtClean="0"/>
              <a:t>?»</a:t>
            </a:r>
          </a:p>
          <a:p>
            <a:r>
              <a:rPr lang="es-CO" i="1" dirty="0" smtClean="0">
                <a:solidFill>
                  <a:srgbClr val="FF0000"/>
                </a:solidFill>
              </a:rPr>
              <a:t>Sal.89:34</a:t>
            </a:r>
            <a:r>
              <a:rPr lang="es-CO" i="1" dirty="0" smtClean="0"/>
              <a:t>.</a:t>
            </a:r>
            <a:r>
              <a:rPr lang="es-CO" i="1" dirty="0"/>
              <a:t> </a:t>
            </a:r>
            <a:r>
              <a:rPr lang="es-CO" i="1" dirty="0" smtClean="0"/>
              <a:t>«</a:t>
            </a:r>
            <a:r>
              <a:rPr lang="es-CO" i="1" dirty="0" smtClean="0">
                <a:latin typeface="Agency FB" pitchFamily="34" charset="0"/>
              </a:rPr>
              <a:t>No </a:t>
            </a:r>
            <a:r>
              <a:rPr lang="es-CO" i="1" dirty="0">
                <a:latin typeface="Agency FB" pitchFamily="34" charset="0"/>
              </a:rPr>
              <a:t>olvidaré mi pacto, </a:t>
            </a:r>
            <a:r>
              <a:rPr lang="es-CO" i="1" dirty="0" smtClean="0">
                <a:latin typeface="Agency FB" pitchFamily="34" charset="0"/>
              </a:rPr>
              <a:t>Ni </a:t>
            </a:r>
            <a:r>
              <a:rPr lang="es-CO" i="1" dirty="0">
                <a:latin typeface="Agency FB" pitchFamily="34" charset="0"/>
              </a:rPr>
              <a:t>mudaré lo que ha salido de mis </a:t>
            </a:r>
            <a:r>
              <a:rPr lang="es-CO" i="1" dirty="0" smtClean="0">
                <a:latin typeface="Agency FB" pitchFamily="34" charset="0"/>
              </a:rPr>
              <a:t>labios</a:t>
            </a:r>
            <a:r>
              <a:rPr lang="es-CO" i="1" dirty="0" smtClean="0"/>
              <a:t>».</a:t>
            </a:r>
          </a:p>
          <a:p>
            <a:r>
              <a:rPr lang="es-CO" i="1" dirty="0" smtClean="0">
                <a:solidFill>
                  <a:srgbClr val="FF0000"/>
                </a:solidFill>
              </a:rPr>
              <a:t>Mal.3:6</a:t>
            </a:r>
            <a:r>
              <a:rPr lang="es-CO" i="1" dirty="0" smtClean="0"/>
              <a:t>.</a:t>
            </a:r>
            <a:r>
              <a:rPr lang="es-CO" dirty="0"/>
              <a:t> </a:t>
            </a:r>
            <a:r>
              <a:rPr lang="es-CO" dirty="0" smtClean="0"/>
              <a:t>«</a:t>
            </a:r>
            <a:r>
              <a:rPr lang="es-CO" dirty="0" smtClean="0">
                <a:latin typeface="Agency FB" pitchFamily="34" charset="0"/>
              </a:rPr>
              <a:t>Porque </a:t>
            </a:r>
            <a:r>
              <a:rPr lang="es-CO" dirty="0">
                <a:latin typeface="Agency FB" pitchFamily="34" charset="0"/>
              </a:rPr>
              <a:t>yo Jehová no cambio; por esto, hijos de Jacob, no habéis sido </a:t>
            </a:r>
            <a:r>
              <a:rPr lang="es-CO" dirty="0" smtClean="0">
                <a:latin typeface="Agency FB" pitchFamily="34" charset="0"/>
              </a:rPr>
              <a:t>consumidos</a:t>
            </a:r>
            <a:r>
              <a:rPr lang="es-CO" dirty="0" smtClean="0"/>
              <a:t>».</a:t>
            </a:r>
          </a:p>
          <a:p>
            <a:r>
              <a:rPr lang="es-CO" dirty="0" smtClean="0">
                <a:solidFill>
                  <a:srgbClr val="FF0000"/>
                </a:solidFill>
              </a:rPr>
              <a:t>Heb.13:8</a:t>
            </a:r>
            <a:r>
              <a:rPr lang="es-CO" dirty="0" smtClean="0"/>
              <a:t>. «</a:t>
            </a:r>
            <a:r>
              <a:rPr lang="es-CO" dirty="0" smtClean="0">
                <a:latin typeface="Agency FB" pitchFamily="34" charset="0"/>
              </a:rPr>
              <a:t>Jesucristo </a:t>
            </a:r>
            <a:r>
              <a:rPr lang="es-CO" dirty="0">
                <a:latin typeface="Agency FB" pitchFamily="34" charset="0"/>
              </a:rPr>
              <a:t>es el mismo ayer, y hoy, y por los </a:t>
            </a:r>
            <a:r>
              <a:rPr lang="es-CO" dirty="0" smtClean="0">
                <a:latin typeface="Agency FB" pitchFamily="34" charset="0"/>
              </a:rPr>
              <a:t>siglos</a:t>
            </a:r>
            <a:r>
              <a:rPr lang="es-CO" dirty="0" smtClean="0"/>
              <a:t>». Además lea </a:t>
            </a:r>
            <a:r>
              <a:rPr lang="es-CO" dirty="0" smtClean="0">
                <a:solidFill>
                  <a:srgbClr val="FF0000"/>
                </a:solidFill>
              </a:rPr>
              <a:t>Mat.24:35</a:t>
            </a:r>
            <a:r>
              <a:rPr lang="es-CO" dirty="0" smtClean="0"/>
              <a:t>.</a:t>
            </a:r>
          </a:p>
          <a:p>
            <a:r>
              <a:rPr lang="es-CO" dirty="0" smtClean="0">
                <a:solidFill>
                  <a:srgbClr val="FF0000"/>
                </a:solidFill>
              </a:rPr>
              <a:t>Sant.1:17</a:t>
            </a:r>
            <a:r>
              <a:rPr lang="es-CO" dirty="0" smtClean="0"/>
              <a:t>.  «</a:t>
            </a:r>
            <a:r>
              <a:rPr lang="es-CO" dirty="0" smtClean="0">
                <a:latin typeface="Agency FB" pitchFamily="34" charset="0"/>
              </a:rPr>
              <a:t>Toda </a:t>
            </a:r>
            <a:r>
              <a:rPr lang="es-CO" dirty="0">
                <a:latin typeface="Agency FB" pitchFamily="34" charset="0"/>
              </a:rPr>
              <a:t>buena dádiva y todo don perfecto desciende de lo alto, del Padre de las luces, en el cual no hay </a:t>
            </a:r>
            <a:r>
              <a:rPr lang="es-CO" b="1" u="sng" dirty="0">
                <a:latin typeface="Agency FB" pitchFamily="34" charset="0"/>
              </a:rPr>
              <a:t>mudanza, ni sombra de </a:t>
            </a:r>
            <a:r>
              <a:rPr lang="es-CO" b="1" u="sng" dirty="0" smtClean="0">
                <a:latin typeface="Agency FB" pitchFamily="34" charset="0"/>
              </a:rPr>
              <a:t>variación</a:t>
            </a:r>
            <a:r>
              <a:rPr lang="es-CO" b="1" u="sng" dirty="0" smtClean="0"/>
              <a:t>»</a:t>
            </a:r>
            <a:r>
              <a:rPr lang="es-CO" dirty="0" smtClean="0"/>
              <a:t>. </a:t>
            </a:r>
            <a:endParaRPr lang="es-CO" dirty="0"/>
          </a:p>
        </p:txBody>
      </p:sp>
    </p:spTree>
    <p:extLst>
      <p:ext uri="{BB962C8B-B14F-4D97-AF65-F5344CB8AC3E}">
        <p14:creationId xmlns:p14="http://schemas.microsoft.com/office/powerpoint/2010/main" val="152538518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332656"/>
            <a:ext cx="7498080" cy="6408712"/>
          </a:xfrm>
        </p:spPr>
        <p:txBody>
          <a:bodyPr>
            <a:normAutofit fontScale="85000" lnSpcReduction="20000"/>
          </a:bodyPr>
          <a:lstStyle/>
          <a:p>
            <a:pPr marL="82296" indent="0">
              <a:buNone/>
            </a:pPr>
            <a:r>
              <a:rPr lang="es-CO" dirty="0" smtClean="0"/>
              <a:t>Si Dios permitía cobrar interés por dinero al «extraño», pero no a «tu hermano», ¿Qué estaba sucediendo años después en el pueblo de Israel?</a:t>
            </a:r>
          </a:p>
          <a:p>
            <a:endParaRPr lang="es-CO" dirty="0" smtClean="0"/>
          </a:p>
          <a:p>
            <a:r>
              <a:rPr lang="es-CO" dirty="0" smtClean="0">
                <a:solidFill>
                  <a:srgbClr val="FF0000"/>
                </a:solidFill>
              </a:rPr>
              <a:t>Sal.15:1, 5</a:t>
            </a:r>
            <a:r>
              <a:rPr lang="es-CO" dirty="0" smtClean="0"/>
              <a:t>. «</a:t>
            </a:r>
            <a:r>
              <a:rPr lang="es-CO" i="1" dirty="0" smtClean="0"/>
              <a:t>Jehová</a:t>
            </a:r>
            <a:r>
              <a:rPr lang="es-CO" i="1" dirty="0"/>
              <a:t>, ¿quién habitará en tu tabernáculo? </a:t>
            </a:r>
            <a:r>
              <a:rPr lang="es-CO" i="1" dirty="0" smtClean="0"/>
              <a:t>Quien </a:t>
            </a:r>
            <a:r>
              <a:rPr lang="es-CO" i="1" dirty="0"/>
              <a:t>su dinero no dio a </a:t>
            </a:r>
            <a:r>
              <a:rPr lang="es-CO" i="1" dirty="0" smtClean="0"/>
              <a:t>usura» (</a:t>
            </a:r>
            <a:r>
              <a:rPr lang="es-CO" i="1" u="sng" dirty="0" smtClean="0">
                <a:latin typeface="Agency FB" pitchFamily="34" charset="0"/>
              </a:rPr>
              <a:t>a su hermano</a:t>
            </a:r>
            <a:r>
              <a:rPr lang="es-CO" i="1" dirty="0" smtClean="0"/>
              <a:t>).</a:t>
            </a:r>
          </a:p>
          <a:p>
            <a:r>
              <a:rPr lang="nl-NL" dirty="0">
                <a:solidFill>
                  <a:srgbClr val="FF0000"/>
                </a:solidFill>
              </a:rPr>
              <a:t>Ezek </a:t>
            </a:r>
            <a:r>
              <a:rPr lang="nl-NL" dirty="0" smtClean="0">
                <a:solidFill>
                  <a:srgbClr val="FF0000"/>
                </a:solidFill>
              </a:rPr>
              <a:t>18:8</a:t>
            </a:r>
            <a:r>
              <a:rPr lang="nl-NL" dirty="0" smtClean="0"/>
              <a:t>. “</a:t>
            </a:r>
            <a:r>
              <a:rPr lang="es-CO" dirty="0">
                <a:latin typeface="Agency FB" pitchFamily="34" charset="0"/>
              </a:rPr>
              <a:t>Q</a:t>
            </a:r>
            <a:r>
              <a:rPr lang="es-CO" dirty="0" smtClean="0">
                <a:latin typeface="Agency FB" pitchFamily="34" charset="0"/>
              </a:rPr>
              <a:t>uien </a:t>
            </a:r>
            <a:r>
              <a:rPr lang="es-CO" dirty="0">
                <a:latin typeface="Agency FB" pitchFamily="34" charset="0"/>
              </a:rPr>
              <a:t>no prestare a interés ni tomare </a:t>
            </a:r>
            <a:r>
              <a:rPr lang="es-CO" dirty="0" smtClean="0">
                <a:latin typeface="Agency FB" pitchFamily="34" charset="0"/>
              </a:rPr>
              <a:t>usura».</a:t>
            </a:r>
            <a:r>
              <a:rPr lang="es-CO" dirty="0" smtClean="0"/>
              <a:t> (Recuerde que Dios prohíbe exigir interés pero de «tu hermano»). Lea nuevamente </a:t>
            </a:r>
            <a:r>
              <a:rPr lang="es-CO" dirty="0" smtClean="0">
                <a:solidFill>
                  <a:srgbClr val="FF0000"/>
                </a:solidFill>
              </a:rPr>
              <a:t>Deut.23:19,20.</a:t>
            </a:r>
          </a:p>
          <a:p>
            <a:r>
              <a:rPr lang="nl-NL" dirty="0" smtClean="0">
                <a:solidFill>
                  <a:srgbClr val="FF0000"/>
                </a:solidFill>
              </a:rPr>
              <a:t>Ezek 22:12</a:t>
            </a:r>
            <a:r>
              <a:rPr lang="nl-NL" dirty="0" smtClean="0"/>
              <a:t>.</a:t>
            </a:r>
            <a:r>
              <a:rPr lang="es-CO" b="1" baseline="30000" dirty="0"/>
              <a:t> </a:t>
            </a:r>
            <a:r>
              <a:rPr lang="es-CO" b="1" baseline="30000" dirty="0" smtClean="0"/>
              <a:t>«</a:t>
            </a:r>
            <a:r>
              <a:rPr lang="es-CO" dirty="0" smtClean="0">
                <a:latin typeface="Agency FB" pitchFamily="34" charset="0"/>
              </a:rPr>
              <a:t>Precio </a:t>
            </a:r>
            <a:r>
              <a:rPr lang="es-CO" dirty="0">
                <a:latin typeface="Agency FB" pitchFamily="34" charset="0"/>
              </a:rPr>
              <a:t>recibieron en ti para derramar sangre; </a:t>
            </a:r>
            <a:r>
              <a:rPr lang="es-CO" b="1" u="sng" dirty="0">
                <a:latin typeface="Agency FB" pitchFamily="34" charset="0"/>
              </a:rPr>
              <a:t>interés y usura </a:t>
            </a:r>
            <a:r>
              <a:rPr lang="es-CO" b="1" u="sng" dirty="0" smtClean="0">
                <a:latin typeface="Agency FB" pitchFamily="34" charset="0"/>
              </a:rPr>
              <a:t>tomaste</a:t>
            </a:r>
            <a:r>
              <a:rPr lang="es-CO" b="1" u="sng" dirty="0" smtClean="0"/>
              <a:t>»</a:t>
            </a:r>
            <a:r>
              <a:rPr lang="es-CO" dirty="0" smtClean="0"/>
              <a:t>, (nuevamente aquí se refiere que exigían interés de «tu hermano»)….; </a:t>
            </a:r>
            <a:r>
              <a:rPr lang="es-CO" dirty="0">
                <a:latin typeface="Agency FB" pitchFamily="34" charset="0"/>
              </a:rPr>
              <a:t>te olvidaste de mí, dice Jehová el </a:t>
            </a:r>
            <a:r>
              <a:rPr lang="es-CO" dirty="0" smtClean="0">
                <a:latin typeface="Agency FB" pitchFamily="34" charset="0"/>
              </a:rPr>
              <a:t>Señor»</a:t>
            </a:r>
            <a:r>
              <a:rPr lang="es-CO" dirty="0" smtClean="0"/>
              <a:t>. </a:t>
            </a:r>
          </a:p>
          <a:p>
            <a:pPr marL="82296" indent="0">
              <a:buNone/>
            </a:pPr>
            <a:r>
              <a:rPr lang="nl-NL" dirty="0" smtClean="0"/>
              <a:t>Note que se hace énfacis que los Isralitas se habían olvidado de lo que Dios les había ordenado en Deut.23.</a:t>
            </a:r>
            <a:endParaRPr lang="es-CO" dirty="0" smtClean="0"/>
          </a:p>
          <a:p>
            <a:endParaRPr lang="es-CO" dirty="0" smtClean="0"/>
          </a:p>
        </p:txBody>
      </p:sp>
    </p:spTree>
    <p:extLst>
      <p:ext uri="{BB962C8B-B14F-4D97-AF65-F5344CB8AC3E}">
        <p14:creationId xmlns:p14="http://schemas.microsoft.com/office/powerpoint/2010/main" val="31411985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80">
                                          <p:stCondLst>
                                            <p:cond delay="0"/>
                                          </p:stCondLst>
                                        </p:cTn>
                                        <p:tgtEl>
                                          <p:spTgt spid="3">
                                            <p:txEl>
                                              <p:pRg st="4" end="4"/>
                                            </p:txEl>
                                          </p:spTgt>
                                        </p:tgtEl>
                                      </p:cBhvr>
                                    </p:animEffect>
                                    <p:anim calcmode="lin" valueType="num">
                                      <p:cBhvr>
                                        <p:cTn id="1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3">
                                            <p:txEl>
                                              <p:pRg st="4" end="4"/>
                                            </p:txEl>
                                          </p:spTgt>
                                        </p:tgtEl>
                                      </p:cBhvr>
                                      <p:to x="100000" y="60000"/>
                                    </p:animScale>
                                    <p:animScale>
                                      <p:cBhvr>
                                        <p:cTn id="24" dur="166" decel="50000">
                                          <p:stCondLst>
                                            <p:cond delay="676"/>
                                          </p:stCondLst>
                                        </p:cTn>
                                        <p:tgtEl>
                                          <p:spTgt spid="3">
                                            <p:txEl>
                                              <p:pRg st="4" end="4"/>
                                            </p:txEl>
                                          </p:spTgt>
                                        </p:tgtEl>
                                      </p:cBhvr>
                                      <p:to x="100000" y="100000"/>
                                    </p:animScale>
                                    <p:animScale>
                                      <p:cBhvr>
                                        <p:cTn id="25" dur="26">
                                          <p:stCondLst>
                                            <p:cond delay="1312"/>
                                          </p:stCondLst>
                                        </p:cTn>
                                        <p:tgtEl>
                                          <p:spTgt spid="3">
                                            <p:txEl>
                                              <p:pRg st="4" end="4"/>
                                            </p:txEl>
                                          </p:spTgt>
                                        </p:tgtEl>
                                      </p:cBhvr>
                                      <p:to x="100000" y="80000"/>
                                    </p:animScale>
                                    <p:animScale>
                                      <p:cBhvr>
                                        <p:cTn id="26" dur="166" decel="50000">
                                          <p:stCondLst>
                                            <p:cond delay="1338"/>
                                          </p:stCondLst>
                                        </p:cTn>
                                        <p:tgtEl>
                                          <p:spTgt spid="3">
                                            <p:txEl>
                                              <p:pRg st="4" end="4"/>
                                            </p:txEl>
                                          </p:spTgt>
                                        </p:tgtEl>
                                      </p:cBhvr>
                                      <p:to x="100000" y="100000"/>
                                    </p:animScale>
                                    <p:animScale>
                                      <p:cBhvr>
                                        <p:cTn id="27" dur="26">
                                          <p:stCondLst>
                                            <p:cond delay="1642"/>
                                          </p:stCondLst>
                                        </p:cTn>
                                        <p:tgtEl>
                                          <p:spTgt spid="3">
                                            <p:txEl>
                                              <p:pRg st="4" end="4"/>
                                            </p:txEl>
                                          </p:spTgt>
                                        </p:tgtEl>
                                      </p:cBhvr>
                                      <p:to x="100000" y="90000"/>
                                    </p:animScale>
                                    <p:animScale>
                                      <p:cBhvr>
                                        <p:cTn id="28" dur="166" decel="50000">
                                          <p:stCondLst>
                                            <p:cond delay="1668"/>
                                          </p:stCondLst>
                                        </p:cTn>
                                        <p:tgtEl>
                                          <p:spTgt spid="3">
                                            <p:txEl>
                                              <p:pRg st="4" end="4"/>
                                            </p:txEl>
                                          </p:spTgt>
                                        </p:tgtEl>
                                      </p:cBhvr>
                                      <p:to x="100000" y="100000"/>
                                    </p:animScale>
                                    <p:animScale>
                                      <p:cBhvr>
                                        <p:cTn id="29" dur="26">
                                          <p:stCondLst>
                                            <p:cond delay="1808"/>
                                          </p:stCondLst>
                                        </p:cTn>
                                        <p:tgtEl>
                                          <p:spTgt spid="3">
                                            <p:txEl>
                                              <p:pRg st="4" end="4"/>
                                            </p:txEl>
                                          </p:spTgt>
                                        </p:tgtEl>
                                      </p:cBhvr>
                                      <p:to x="100000" y="95000"/>
                                    </p:animScale>
                                    <p:animScale>
                                      <p:cBhvr>
                                        <p:cTn id="30" dur="166" decel="50000">
                                          <p:stCondLst>
                                            <p:cond delay="1834"/>
                                          </p:stCondLst>
                                        </p:cTn>
                                        <p:tgtEl>
                                          <p:spTgt spid="3">
                                            <p:txEl>
                                              <p:pRg st="4" end="4"/>
                                            </p:txEl>
                                          </p:spTgt>
                                        </p:tgtEl>
                                      </p:cBhvr>
                                      <p:to x="100000" y="100000"/>
                                    </p:animScale>
                                  </p:childTnLst>
                                </p:cTn>
                              </p:par>
                              <p:par>
                                <p:cTn id="31" presetID="26"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ipe(down)">
                                      <p:cBhvr>
                                        <p:cTn id="33" dur="580">
                                          <p:stCondLst>
                                            <p:cond delay="0"/>
                                          </p:stCondLst>
                                        </p:cTn>
                                        <p:tgtEl>
                                          <p:spTgt spid="3">
                                            <p:txEl>
                                              <p:pRg st="5" end="5"/>
                                            </p:txEl>
                                          </p:spTgt>
                                        </p:tgtEl>
                                      </p:cBhvr>
                                    </p:animEffect>
                                    <p:anim calcmode="lin" valueType="num">
                                      <p:cBhvr>
                                        <p:cTn id="3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5" end="5"/>
                                            </p:txEl>
                                          </p:spTgt>
                                        </p:tgtEl>
                                      </p:cBhvr>
                                      <p:to x="100000" y="60000"/>
                                    </p:animScale>
                                    <p:animScale>
                                      <p:cBhvr>
                                        <p:cTn id="40" dur="166" decel="50000">
                                          <p:stCondLst>
                                            <p:cond delay="676"/>
                                          </p:stCondLst>
                                        </p:cTn>
                                        <p:tgtEl>
                                          <p:spTgt spid="3">
                                            <p:txEl>
                                              <p:pRg st="5" end="5"/>
                                            </p:txEl>
                                          </p:spTgt>
                                        </p:tgtEl>
                                      </p:cBhvr>
                                      <p:to x="100000" y="100000"/>
                                    </p:animScale>
                                    <p:animScale>
                                      <p:cBhvr>
                                        <p:cTn id="41" dur="26">
                                          <p:stCondLst>
                                            <p:cond delay="1312"/>
                                          </p:stCondLst>
                                        </p:cTn>
                                        <p:tgtEl>
                                          <p:spTgt spid="3">
                                            <p:txEl>
                                              <p:pRg st="5" end="5"/>
                                            </p:txEl>
                                          </p:spTgt>
                                        </p:tgtEl>
                                      </p:cBhvr>
                                      <p:to x="100000" y="80000"/>
                                    </p:animScale>
                                    <p:animScale>
                                      <p:cBhvr>
                                        <p:cTn id="42" dur="166" decel="50000">
                                          <p:stCondLst>
                                            <p:cond delay="1338"/>
                                          </p:stCondLst>
                                        </p:cTn>
                                        <p:tgtEl>
                                          <p:spTgt spid="3">
                                            <p:txEl>
                                              <p:pRg st="5" end="5"/>
                                            </p:txEl>
                                          </p:spTgt>
                                        </p:tgtEl>
                                      </p:cBhvr>
                                      <p:to x="100000" y="100000"/>
                                    </p:animScale>
                                    <p:animScale>
                                      <p:cBhvr>
                                        <p:cTn id="43" dur="26">
                                          <p:stCondLst>
                                            <p:cond delay="1642"/>
                                          </p:stCondLst>
                                        </p:cTn>
                                        <p:tgtEl>
                                          <p:spTgt spid="3">
                                            <p:txEl>
                                              <p:pRg st="5" end="5"/>
                                            </p:txEl>
                                          </p:spTgt>
                                        </p:tgtEl>
                                      </p:cBhvr>
                                      <p:to x="100000" y="90000"/>
                                    </p:animScale>
                                    <p:animScale>
                                      <p:cBhvr>
                                        <p:cTn id="44" dur="166" decel="50000">
                                          <p:stCondLst>
                                            <p:cond delay="1668"/>
                                          </p:stCondLst>
                                        </p:cTn>
                                        <p:tgtEl>
                                          <p:spTgt spid="3">
                                            <p:txEl>
                                              <p:pRg st="5" end="5"/>
                                            </p:txEl>
                                          </p:spTgt>
                                        </p:tgtEl>
                                      </p:cBhvr>
                                      <p:to x="100000" y="100000"/>
                                    </p:animScale>
                                    <p:animScale>
                                      <p:cBhvr>
                                        <p:cTn id="45" dur="26">
                                          <p:stCondLst>
                                            <p:cond delay="1808"/>
                                          </p:stCondLst>
                                        </p:cTn>
                                        <p:tgtEl>
                                          <p:spTgt spid="3">
                                            <p:txEl>
                                              <p:pRg st="5" end="5"/>
                                            </p:txEl>
                                          </p:spTgt>
                                        </p:tgtEl>
                                      </p:cBhvr>
                                      <p:to x="100000" y="95000"/>
                                    </p:animScale>
                                    <p:animScale>
                                      <p:cBhvr>
                                        <p:cTn id="4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116632"/>
            <a:ext cx="8098408" cy="6741368"/>
          </a:xfrm>
        </p:spPr>
        <p:txBody>
          <a:bodyPr>
            <a:normAutofit fontScale="85000" lnSpcReduction="20000"/>
          </a:bodyPr>
          <a:lstStyle/>
          <a:p>
            <a:pPr marL="82296" indent="0">
              <a:buNone/>
            </a:pPr>
            <a:r>
              <a:rPr lang="es-CO" sz="2800" dirty="0" smtClean="0"/>
              <a:t>Supongamos que un señor tiene de capital 6’866.000 a interés al 10% mensual, le pagan gota a gota diario, X cada 100.000 le pagan 2.000 diarios durante 2 meses. </a:t>
            </a:r>
          </a:p>
          <a:p>
            <a:r>
              <a:rPr lang="es-CO" sz="2800" dirty="0" smtClean="0"/>
              <a:t>De esta suma, tiene 1.485.000 perdidos. Le pagan solamente 5’381.000. Si todos le pagaran cumplidamente serían 100.08.000 diarios. El interés mensual serían 538.100 pesos, -10% diezmos, y 5% de ofrendas.80.715, 000. Saldo 457.385,00 dividido por 30 días 15.246,00  pesos sería su ganancia liquida.</a:t>
            </a:r>
          </a:p>
          <a:p>
            <a:endParaRPr lang="es-CO" sz="2800" dirty="0"/>
          </a:p>
          <a:p>
            <a:r>
              <a:rPr lang="es-CO" sz="2800" dirty="0" smtClean="0"/>
              <a:t>Si le cobran el arriendo  300.000 mensual, 10.000 diarios.</a:t>
            </a:r>
          </a:p>
          <a:p>
            <a:r>
              <a:rPr lang="es-CO" sz="2800" dirty="0" smtClean="0"/>
              <a:t>Gasolina para el carro                                9.000.diarios. </a:t>
            </a:r>
          </a:p>
          <a:p>
            <a:r>
              <a:rPr lang="es-CO" sz="2800" dirty="0"/>
              <a:t>                                                     </a:t>
            </a:r>
            <a:r>
              <a:rPr lang="es-CO" sz="2800" dirty="0" smtClean="0"/>
              <a:t>         </a:t>
            </a:r>
            <a:r>
              <a:rPr lang="es-CO" sz="2800" dirty="0"/>
              <a:t>19.000.                                                        </a:t>
            </a:r>
            <a:endParaRPr lang="es-CO" sz="2800" dirty="0" smtClean="0"/>
          </a:p>
          <a:p>
            <a:pPr marL="0" indent="0">
              <a:buNone/>
            </a:pPr>
            <a:r>
              <a:rPr lang="es-CO" sz="2800" dirty="0"/>
              <a:t> </a:t>
            </a:r>
            <a:r>
              <a:rPr lang="es-CO" sz="2800" dirty="0" smtClean="0"/>
              <a:t>    Un faltante de                                           </a:t>
            </a:r>
            <a:r>
              <a:rPr lang="es-CO" sz="2800" b="1" dirty="0" smtClean="0">
                <a:solidFill>
                  <a:srgbClr val="FF0000"/>
                </a:solidFill>
              </a:rPr>
              <a:t>3.754.</a:t>
            </a:r>
          </a:p>
          <a:p>
            <a:pPr marL="0" indent="0">
              <a:buNone/>
            </a:pPr>
            <a:r>
              <a:rPr lang="es-CO" sz="2800" dirty="0" smtClean="0"/>
              <a:t>Alimentación, luz, agua, y t. v cable para ver 3Abn,  costo de internet  y el pago de la pagina web. Más las tarjetas para hacerle propaganda a la pagina,  y rogando a Dios que no se enferme.</a:t>
            </a:r>
            <a:endParaRPr lang="es-CO" dirty="0" smtClean="0"/>
          </a:p>
          <a:p>
            <a:pPr marL="0" indent="0">
              <a:buNone/>
            </a:pPr>
            <a:r>
              <a:rPr lang="es-CO" dirty="0" smtClean="0"/>
              <a:t>   </a:t>
            </a:r>
            <a:endParaRPr lang="es-CO" dirty="0"/>
          </a:p>
        </p:txBody>
      </p:sp>
    </p:spTree>
    <p:extLst>
      <p:ext uri="{BB962C8B-B14F-4D97-AF65-F5344CB8AC3E}">
        <p14:creationId xmlns:p14="http://schemas.microsoft.com/office/powerpoint/2010/main" val="9908082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404664"/>
            <a:ext cx="7890080" cy="5843736"/>
          </a:xfrm>
        </p:spPr>
        <p:txBody>
          <a:bodyPr>
            <a:normAutofit fontScale="85000" lnSpcReduction="20000"/>
          </a:bodyPr>
          <a:lstStyle/>
          <a:p>
            <a:pPr marL="0" indent="0">
              <a:buNone/>
            </a:pPr>
            <a:r>
              <a:rPr lang="es-CO" dirty="0"/>
              <a:t>Además, este señor, se </a:t>
            </a:r>
            <a:r>
              <a:rPr lang="es-CO" dirty="0" smtClean="0"/>
              <a:t>guía por lo </a:t>
            </a:r>
            <a:r>
              <a:rPr lang="es-CO" dirty="0"/>
              <a:t>estipulado por Dios en </a:t>
            </a:r>
            <a:r>
              <a:rPr lang="es-CO" dirty="0" smtClean="0"/>
              <a:t>Deuteronomio </a:t>
            </a:r>
            <a:r>
              <a:rPr lang="es-CO" dirty="0"/>
              <a:t>23,  a los hermanos en la fe no les cobra </a:t>
            </a:r>
            <a:r>
              <a:rPr lang="es-CO" dirty="0" smtClean="0"/>
              <a:t>interés,  </a:t>
            </a:r>
            <a:r>
              <a:rPr lang="es-CO" dirty="0"/>
              <a:t>lo </a:t>
            </a:r>
            <a:r>
              <a:rPr lang="es-CO" dirty="0" smtClean="0"/>
              <a:t>exige de </a:t>
            </a:r>
            <a:r>
              <a:rPr lang="es-CO" dirty="0"/>
              <a:t>los extraños, es decir, </a:t>
            </a:r>
            <a:r>
              <a:rPr lang="es-CO" dirty="0" smtClean="0"/>
              <a:t>de los </a:t>
            </a:r>
            <a:r>
              <a:rPr lang="es-CO" dirty="0"/>
              <a:t>que no son </a:t>
            </a:r>
            <a:r>
              <a:rPr lang="es-CO" dirty="0" smtClean="0"/>
              <a:t>observadores del sábado,  </a:t>
            </a:r>
            <a:r>
              <a:rPr lang="es-CO" dirty="0"/>
              <a:t>y de esas utilidades es que paga los </a:t>
            </a:r>
            <a:r>
              <a:rPr lang="es-CO" dirty="0" smtClean="0"/>
              <a:t>diezmos </a:t>
            </a:r>
            <a:r>
              <a:rPr lang="es-CO" dirty="0"/>
              <a:t>y </a:t>
            </a:r>
            <a:r>
              <a:rPr lang="es-CO" dirty="0" smtClean="0"/>
              <a:t>ofrendas </a:t>
            </a:r>
            <a:r>
              <a:rPr lang="es-CO" dirty="0"/>
              <a:t>para ayudar a sostener la iglesia</a:t>
            </a:r>
            <a:r>
              <a:rPr lang="es-CO" dirty="0" smtClean="0"/>
              <a:t>.</a:t>
            </a:r>
          </a:p>
          <a:p>
            <a:pPr marL="0" indent="0">
              <a:buNone/>
            </a:pPr>
            <a:r>
              <a:rPr lang="es-CO" dirty="0"/>
              <a:t>E</a:t>
            </a:r>
            <a:r>
              <a:rPr lang="es-CO" dirty="0" smtClean="0"/>
              <a:t>n el balance de fin de año, Dic.31/013 retira de su contabilidad la cartera perdida por valor de 1’485.000, quedando su capital en 5´385.000.</a:t>
            </a:r>
            <a:endParaRPr lang="es-CO" dirty="0"/>
          </a:p>
          <a:p>
            <a:pPr marL="0" indent="0">
              <a:buNone/>
            </a:pPr>
            <a:endParaRPr lang="es-CO" dirty="0"/>
          </a:p>
          <a:p>
            <a:pPr marL="0" indent="0">
              <a:buNone/>
            </a:pPr>
            <a:r>
              <a:rPr lang="es-CO" dirty="0"/>
              <a:t>El banco le presta </a:t>
            </a:r>
            <a:r>
              <a:rPr lang="es-CO" dirty="0" smtClean="0"/>
              <a:t>1’000,000 con tarjeta de crédito.  El </a:t>
            </a:r>
            <a:r>
              <a:rPr lang="es-CO" dirty="0"/>
              <a:t>interés es de 2.26</a:t>
            </a:r>
            <a:r>
              <a:rPr lang="es-CO" dirty="0" smtClean="0"/>
              <a:t>%. </a:t>
            </a:r>
          </a:p>
          <a:p>
            <a:pPr marL="0" indent="0">
              <a:buNone/>
            </a:pPr>
            <a:r>
              <a:rPr lang="es-CO" dirty="0" smtClean="0"/>
              <a:t>Si los retira por cajero tiene que utilizarlo 4 veces cada vez 300.000, le cobran 3.800, o sea 15.200.  Por ventanilla  4.000. + </a:t>
            </a:r>
            <a:r>
              <a:rPr lang="es-CO" dirty="0"/>
              <a:t>50.000 por el uso de la </a:t>
            </a:r>
            <a:r>
              <a:rPr lang="es-CO" dirty="0" smtClean="0"/>
              <a:t>tarjeta</a:t>
            </a:r>
            <a:r>
              <a:rPr lang="es-CO" dirty="0"/>
              <a:t> </a:t>
            </a:r>
            <a:r>
              <a:rPr lang="es-CO" dirty="0" smtClean="0"/>
              <a:t>trimestral 50.000,pesos.</a:t>
            </a:r>
            <a:endParaRPr lang="es-CO" dirty="0"/>
          </a:p>
        </p:txBody>
      </p:sp>
    </p:spTree>
    <p:extLst>
      <p:ext uri="{BB962C8B-B14F-4D97-AF65-F5344CB8AC3E}">
        <p14:creationId xmlns:p14="http://schemas.microsoft.com/office/powerpoint/2010/main" val="1609807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ctr"/>
            <a:r>
              <a:rPr lang="es-CO" sz="3200" dirty="0" smtClean="0"/>
              <a:t>El siguiente párrafo es Extraido de Testimonios Para la Iglesia t.1 p 467 p1. </a:t>
            </a:r>
            <a:endParaRPr lang="es-CO" sz="3200" dirty="0"/>
          </a:p>
        </p:txBody>
      </p:sp>
      <p:sp>
        <p:nvSpPr>
          <p:cNvPr id="3" name="2 Marcador de contenido"/>
          <p:cNvSpPr>
            <a:spLocks noGrp="1"/>
          </p:cNvSpPr>
          <p:nvPr>
            <p:ph idx="1"/>
          </p:nvPr>
        </p:nvSpPr>
        <p:spPr>
          <a:xfrm>
            <a:off x="1435608" y="1447800"/>
            <a:ext cx="7498080" cy="5221560"/>
          </a:xfrm>
        </p:spPr>
        <p:txBody>
          <a:bodyPr>
            <a:normAutofit fontScale="85000" lnSpcReduction="10000"/>
          </a:bodyPr>
          <a:lstStyle/>
          <a:p>
            <a:pPr marL="82296" indent="0" algn="ctr">
              <a:buNone/>
            </a:pPr>
            <a:endParaRPr lang="es-CO" dirty="0" smtClean="0"/>
          </a:p>
          <a:p>
            <a:pPr marL="82296" indent="0" algn="ctr">
              <a:buNone/>
            </a:pPr>
            <a:r>
              <a:rPr lang="es-CO" dirty="0" smtClean="0"/>
              <a:t>Dice la sierva del Señor: «</a:t>
            </a:r>
            <a:r>
              <a:rPr lang="es-CO" i="1" dirty="0" smtClean="0">
                <a:solidFill>
                  <a:srgbClr val="FF0000"/>
                </a:solidFill>
              </a:rPr>
              <a:t>En la visión que me fue dada el 25 di diciembre de 1.865 en Róchester, New York, se me mostró que el tema de cobrar intereses deberá ser examinado por los observadores del sábado. </a:t>
            </a:r>
          </a:p>
          <a:p>
            <a:pPr marL="82296" indent="0" algn="ctr">
              <a:buNone/>
            </a:pPr>
            <a:endParaRPr lang="es-CO" i="1" dirty="0" smtClean="0">
              <a:solidFill>
                <a:srgbClr val="FF0000"/>
              </a:solidFill>
            </a:endParaRPr>
          </a:p>
          <a:p>
            <a:pPr marL="82296" indent="0" algn="ctr">
              <a:buNone/>
            </a:pPr>
            <a:r>
              <a:rPr lang="es-CO" i="1" dirty="0" smtClean="0">
                <a:solidFill>
                  <a:srgbClr val="FF0000"/>
                </a:solidFill>
              </a:rPr>
              <a:t>Los hombres pudientes no tienen derecho a cobrar interés a los hermanos pobres, pero pueden hacerlo a los no creyentes</a:t>
            </a:r>
            <a:r>
              <a:rPr lang="es-CO" dirty="0" smtClean="0"/>
              <a:t>».  Y luego cita:</a:t>
            </a:r>
          </a:p>
          <a:p>
            <a:pPr marL="82296" indent="0" algn="ctr">
              <a:buNone/>
            </a:pPr>
            <a:r>
              <a:rPr lang="es-CO" dirty="0" smtClean="0">
                <a:solidFill>
                  <a:srgbClr val="FF0000"/>
                </a:solidFill>
              </a:rPr>
              <a:t>Lev.25:35,36</a:t>
            </a:r>
            <a:r>
              <a:rPr lang="es-CO" dirty="0" smtClean="0"/>
              <a:t>. «</a:t>
            </a:r>
            <a:r>
              <a:rPr lang="es-CO" dirty="0" smtClean="0">
                <a:latin typeface="Agency FB" pitchFamily="34" charset="0"/>
              </a:rPr>
              <a:t>Y </a:t>
            </a:r>
            <a:r>
              <a:rPr lang="es-CO" dirty="0">
                <a:latin typeface="Agency FB" pitchFamily="34" charset="0"/>
              </a:rPr>
              <a:t>cuando tu hermano empobreciere y se acogiere a ti, tú lo ampararás; como forastero y extranjero vivirá </a:t>
            </a:r>
            <a:r>
              <a:rPr lang="es-CO" dirty="0" smtClean="0">
                <a:latin typeface="Agency FB" pitchFamily="34" charset="0"/>
              </a:rPr>
              <a:t>contigo</a:t>
            </a:r>
            <a:r>
              <a:rPr lang="es-CO" b="1" baseline="30000" dirty="0" smtClean="0">
                <a:latin typeface="Agency FB" pitchFamily="34" charset="0"/>
              </a:rPr>
              <a:t>36 </a:t>
            </a:r>
            <a:r>
              <a:rPr lang="es-CO" dirty="0">
                <a:latin typeface="Agency FB" pitchFamily="34" charset="0"/>
              </a:rPr>
              <a:t>No tomarás de él usura ni ganancia, sino tendrás temor de tu Dios, y tu hermano vivirá </a:t>
            </a:r>
            <a:r>
              <a:rPr lang="es-CO" dirty="0" smtClean="0">
                <a:latin typeface="Agency FB" pitchFamily="34" charset="0"/>
              </a:rPr>
              <a:t>contigo</a:t>
            </a:r>
            <a:r>
              <a:rPr lang="es-CO" dirty="0" smtClean="0"/>
              <a:t>».  </a:t>
            </a:r>
            <a:endParaRPr lang="es-CO" dirty="0"/>
          </a:p>
        </p:txBody>
      </p:sp>
    </p:spTree>
    <p:extLst>
      <p:ext uri="{BB962C8B-B14F-4D97-AF65-F5344CB8AC3E}">
        <p14:creationId xmlns:p14="http://schemas.microsoft.com/office/powerpoint/2010/main" val="387350080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260648"/>
            <a:ext cx="7498080" cy="6336704"/>
          </a:xfrm>
        </p:spPr>
        <p:txBody>
          <a:bodyPr>
            <a:normAutofit fontScale="92500" lnSpcReduction="20000"/>
          </a:bodyPr>
          <a:lstStyle/>
          <a:p>
            <a:pPr marL="82296" indent="0" algn="ctr">
              <a:buNone/>
            </a:pPr>
            <a:r>
              <a:rPr lang="es-CO" dirty="0" smtClean="0">
                <a:latin typeface="Agency FB" pitchFamily="34" charset="0"/>
              </a:rPr>
              <a:t>«No </a:t>
            </a:r>
            <a:r>
              <a:rPr lang="es-CO" dirty="0">
                <a:latin typeface="Agency FB" pitchFamily="34" charset="0"/>
              </a:rPr>
              <a:t>exigirás de tu </a:t>
            </a:r>
            <a:r>
              <a:rPr lang="es-CO" u="sng" dirty="0">
                <a:latin typeface="Agency FB" pitchFamily="34" charset="0"/>
              </a:rPr>
              <a:t>hermano interés de dinero</a:t>
            </a:r>
            <a:r>
              <a:rPr lang="es-CO" dirty="0">
                <a:latin typeface="Agency FB" pitchFamily="34" charset="0"/>
              </a:rPr>
              <a:t>, ni interés de comestibles, ni de cosa alguna de que se suele exigir interés. </a:t>
            </a:r>
            <a:r>
              <a:rPr lang="es-CO" b="1" baseline="30000" dirty="0">
                <a:latin typeface="Agency FB" pitchFamily="34" charset="0"/>
              </a:rPr>
              <a:t>20 </a:t>
            </a:r>
            <a:r>
              <a:rPr lang="es-CO" dirty="0">
                <a:latin typeface="Agency FB" pitchFamily="34" charset="0"/>
              </a:rPr>
              <a:t>Del </a:t>
            </a:r>
            <a:r>
              <a:rPr lang="es-CO" u="sng" dirty="0">
                <a:latin typeface="Agency FB" pitchFamily="34" charset="0"/>
              </a:rPr>
              <a:t>extraño podrás exigir interés</a:t>
            </a:r>
            <a:r>
              <a:rPr lang="es-CO" dirty="0">
                <a:latin typeface="Agency FB" pitchFamily="34" charset="0"/>
              </a:rPr>
              <a:t>, mas de tu hermano no lo exigirás, para que te bendiga Jehová tu Dios en toda obra de tus manos en la tierra adonde vas para tomar posesión de </a:t>
            </a:r>
            <a:r>
              <a:rPr lang="es-CO" dirty="0" smtClean="0">
                <a:latin typeface="Agency FB" pitchFamily="34" charset="0"/>
              </a:rPr>
              <a:t>ella» </a:t>
            </a:r>
            <a:r>
              <a:rPr lang="es-CO" dirty="0" smtClean="0">
                <a:solidFill>
                  <a:srgbClr val="FF0000"/>
                </a:solidFill>
                <a:latin typeface="Agency FB" pitchFamily="34" charset="0"/>
              </a:rPr>
              <a:t>Deut.23:19,29.</a:t>
            </a:r>
          </a:p>
          <a:p>
            <a:pPr marL="82296" indent="0">
              <a:buNone/>
            </a:pPr>
            <a:endParaRPr lang="es-CO" dirty="0">
              <a:latin typeface="Agency FB" pitchFamily="34" charset="0"/>
            </a:endParaRPr>
          </a:p>
          <a:p>
            <a:pPr marL="82296" indent="0" algn="ctr">
              <a:buNone/>
            </a:pPr>
            <a:r>
              <a:rPr lang="es-CO" dirty="0" smtClean="0"/>
              <a:t>Note que lo que dice la sierva del Señor en 1.865 D.C. , está de acuerdo con lo que enseña la Palabra de Dios en Deut. Escrito en 1.405 A. C.  O sea que, 3.270 años después cuando a ella se le da la visión –no dentro del territorio del Israel literal sino en América- , lo que demuestra que este mandamiento está vigente todavía hoy, y que además, la ley de Dios es para todo el planeta.   </a:t>
            </a:r>
          </a:p>
          <a:p>
            <a:pPr marL="82296" indent="0" algn="ctr">
              <a:buNone/>
            </a:pPr>
            <a:endParaRPr lang="es-CO" dirty="0" smtClean="0"/>
          </a:p>
        </p:txBody>
      </p:sp>
    </p:spTree>
    <p:extLst>
      <p:ext uri="{BB962C8B-B14F-4D97-AF65-F5344CB8AC3E}">
        <p14:creationId xmlns:p14="http://schemas.microsoft.com/office/powerpoint/2010/main" val="64469390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404664"/>
            <a:ext cx="7498080" cy="6264696"/>
          </a:xfrm>
        </p:spPr>
        <p:txBody>
          <a:bodyPr>
            <a:normAutofit fontScale="85000" lnSpcReduction="20000"/>
          </a:bodyPr>
          <a:lstStyle/>
          <a:p>
            <a:pPr marL="82296" indent="0" algn="ctr">
              <a:buNone/>
            </a:pPr>
            <a:r>
              <a:rPr lang="es-CO" sz="3800" b="1" dirty="0"/>
              <a:t>Nos preguntamos. ¿Porqué razón esta vigente este mandamiento?</a:t>
            </a:r>
          </a:p>
          <a:p>
            <a:pPr marL="82296" indent="0">
              <a:buNone/>
            </a:pPr>
            <a:r>
              <a:rPr lang="es-CO" dirty="0" smtClean="0"/>
              <a:t>Sencillamente porque Cristo </a:t>
            </a:r>
            <a:r>
              <a:rPr lang="es-CO" dirty="0"/>
              <a:t>había dicho en </a:t>
            </a:r>
            <a:r>
              <a:rPr lang="es-CO" dirty="0">
                <a:solidFill>
                  <a:srgbClr val="FF0000"/>
                </a:solidFill>
              </a:rPr>
              <a:t>Mat.5:17-18:</a:t>
            </a:r>
            <a:r>
              <a:rPr lang="es-CO" b="1" baseline="30000" dirty="0"/>
              <a:t> </a:t>
            </a:r>
            <a:r>
              <a:rPr lang="es-CO" b="1" baseline="30000" dirty="0" smtClean="0"/>
              <a:t> </a:t>
            </a:r>
            <a:r>
              <a:rPr lang="es-CO" b="1" dirty="0" smtClean="0"/>
              <a:t>«</a:t>
            </a:r>
            <a:r>
              <a:rPr lang="es-CO" dirty="0" smtClean="0">
                <a:latin typeface="Agency FB" pitchFamily="34" charset="0"/>
              </a:rPr>
              <a:t>No </a:t>
            </a:r>
            <a:r>
              <a:rPr lang="es-CO" dirty="0">
                <a:latin typeface="Agency FB" pitchFamily="34" charset="0"/>
              </a:rPr>
              <a:t>penséis que he venido para abrogar la ley o los profetas; no he venido para abrogar, sino para cumplir. </a:t>
            </a:r>
            <a:r>
              <a:rPr lang="es-CO" b="1" baseline="30000" dirty="0">
                <a:latin typeface="Agency FB" pitchFamily="34" charset="0"/>
              </a:rPr>
              <a:t>18 </a:t>
            </a:r>
            <a:r>
              <a:rPr lang="es-CO" dirty="0">
                <a:latin typeface="Agency FB" pitchFamily="34" charset="0"/>
              </a:rPr>
              <a:t>Porque de cierto os digo que hasta que pasen el cielo y la tierra, ni una jota ni una tilde pasará de la ley, hasta que todo se haya cumplido</a:t>
            </a:r>
            <a:r>
              <a:rPr lang="es-CO" dirty="0"/>
              <a:t>». </a:t>
            </a:r>
            <a:r>
              <a:rPr lang="es-CO" dirty="0" smtClean="0"/>
              <a:t>Lea los </a:t>
            </a:r>
            <a:r>
              <a:rPr lang="es-CO" dirty="0" smtClean="0">
                <a:solidFill>
                  <a:srgbClr val="FF0000"/>
                </a:solidFill>
              </a:rPr>
              <a:t>versos 19-20</a:t>
            </a:r>
            <a:r>
              <a:rPr lang="es-CO" dirty="0" smtClean="0"/>
              <a:t>.</a:t>
            </a:r>
            <a:endParaRPr lang="es-CO" dirty="0"/>
          </a:p>
          <a:p>
            <a:r>
              <a:rPr lang="es-CO" dirty="0" smtClean="0"/>
              <a:t>Lo </a:t>
            </a:r>
            <a:r>
              <a:rPr lang="es-CO" dirty="0"/>
              <a:t>que </a:t>
            </a:r>
            <a:r>
              <a:rPr lang="es-CO" dirty="0" smtClean="0"/>
              <a:t>la sierva del Señor </a:t>
            </a:r>
            <a:r>
              <a:rPr lang="es-CO" dirty="0"/>
              <a:t>condena, y condenaban los profetas del A. T.  Por ejemplo como en el </a:t>
            </a:r>
            <a:r>
              <a:rPr lang="es-CO" dirty="0">
                <a:solidFill>
                  <a:srgbClr val="FF0000"/>
                </a:solidFill>
              </a:rPr>
              <a:t>Salmo 15:5</a:t>
            </a:r>
            <a:r>
              <a:rPr lang="es-CO" dirty="0"/>
              <a:t>, </a:t>
            </a:r>
            <a:r>
              <a:rPr lang="es-CO" dirty="0" smtClean="0"/>
              <a:t>Y </a:t>
            </a:r>
            <a:r>
              <a:rPr lang="es-CO" dirty="0" smtClean="0">
                <a:solidFill>
                  <a:srgbClr val="FF0000"/>
                </a:solidFill>
              </a:rPr>
              <a:t>Ezequiel 18:8; 22:12 </a:t>
            </a:r>
            <a:r>
              <a:rPr lang="es-CO" dirty="0" smtClean="0"/>
              <a:t>era </a:t>
            </a:r>
            <a:r>
              <a:rPr lang="es-CO" dirty="0"/>
              <a:t>que los hermanos pudientes prestaban dinero a interés a los mismos hermanos en la </a:t>
            </a:r>
            <a:r>
              <a:rPr lang="es-CO" dirty="0" smtClean="0"/>
              <a:t>fe, que eran pobres. </a:t>
            </a:r>
            <a:r>
              <a:rPr lang="es-CO" dirty="0"/>
              <a:t>Ella </a:t>
            </a:r>
            <a:r>
              <a:rPr lang="es-CO" dirty="0" smtClean="0"/>
              <a:t>por mandato del Señor esta </a:t>
            </a:r>
            <a:r>
              <a:rPr lang="es-CO" dirty="0"/>
              <a:t>de acuerdo en prestarle dinero a interés a los no creyentes conforme lo ordenó Él Señor en Deuteronomio, sin mencionar el canon a cobrar.  </a:t>
            </a:r>
          </a:p>
          <a:p>
            <a:endParaRPr lang="es-CO" dirty="0"/>
          </a:p>
        </p:txBody>
      </p:sp>
    </p:spTree>
    <p:extLst>
      <p:ext uri="{BB962C8B-B14F-4D97-AF65-F5344CB8AC3E}">
        <p14:creationId xmlns:p14="http://schemas.microsoft.com/office/powerpoint/2010/main" val="18011731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35608" y="476672"/>
            <a:ext cx="7498080" cy="6120680"/>
          </a:xfrm>
        </p:spPr>
        <p:txBody>
          <a:bodyPr>
            <a:normAutofit fontScale="77500" lnSpcReduction="20000"/>
          </a:bodyPr>
          <a:lstStyle/>
          <a:p>
            <a:pPr marL="82296" indent="0" algn="ctr">
              <a:buNone/>
            </a:pPr>
            <a:r>
              <a:rPr lang="es-CO" sz="4300" b="1" u="sng" dirty="0"/>
              <a:t>Todo esto confirma </a:t>
            </a:r>
            <a:r>
              <a:rPr lang="es-CO" sz="4300" b="1" u="sng" dirty="0" smtClean="0"/>
              <a:t>tres cosas.</a:t>
            </a:r>
          </a:p>
          <a:p>
            <a:pPr marL="82296" indent="0">
              <a:buNone/>
            </a:pPr>
            <a:endParaRPr lang="es-CO" b="1" dirty="0" smtClean="0">
              <a:solidFill>
                <a:srgbClr val="FF0000"/>
              </a:solidFill>
            </a:endParaRPr>
          </a:p>
          <a:p>
            <a:pPr marL="82296" indent="0">
              <a:buNone/>
            </a:pPr>
            <a:r>
              <a:rPr lang="es-CO" b="1" dirty="0" smtClean="0">
                <a:solidFill>
                  <a:srgbClr val="FF0000"/>
                </a:solidFill>
              </a:rPr>
              <a:t>1</a:t>
            </a:r>
            <a:r>
              <a:rPr lang="es-CO" dirty="0" smtClean="0"/>
              <a:t>). Que Dios hace diferencia todavía entre los que le obedecen y los que no le obedecen, Entre el «</a:t>
            </a:r>
            <a:r>
              <a:rPr lang="es-CO" dirty="0" smtClean="0">
                <a:latin typeface="Agency FB" pitchFamily="34" charset="0"/>
              </a:rPr>
              <a:t>justo y el malo, entre el que sirve a Dios, y el que no le sirve</a:t>
            </a:r>
            <a:r>
              <a:rPr lang="es-CO" dirty="0" smtClean="0"/>
              <a:t>» </a:t>
            </a:r>
            <a:r>
              <a:rPr lang="es-CO" dirty="0" smtClean="0">
                <a:solidFill>
                  <a:srgbClr val="FF0000"/>
                </a:solidFill>
              </a:rPr>
              <a:t>(Mal.3:18). </a:t>
            </a:r>
            <a:r>
              <a:rPr lang="es-CO" dirty="0" smtClean="0"/>
              <a:t>y</a:t>
            </a:r>
          </a:p>
          <a:p>
            <a:pPr marL="82296" indent="0">
              <a:buNone/>
            </a:pPr>
            <a:r>
              <a:rPr lang="es-CO" dirty="0" smtClean="0"/>
              <a:t> </a:t>
            </a:r>
          </a:p>
          <a:p>
            <a:pPr marL="82296" indent="0">
              <a:buNone/>
            </a:pPr>
            <a:r>
              <a:rPr lang="es-CO" b="1" dirty="0" smtClean="0">
                <a:solidFill>
                  <a:srgbClr val="FF0000"/>
                </a:solidFill>
              </a:rPr>
              <a:t>2</a:t>
            </a:r>
            <a:r>
              <a:rPr lang="es-CO" dirty="0" smtClean="0"/>
              <a:t>). Qué la «</a:t>
            </a:r>
            <a:r>
              <a:rPr lang="es-CO" dirty="0" smtClean="0">
                <a:latin typeface="Agency FB" pitchFamily="34" charset="0"/>
              </a:rPr>
              <a:t>Palabra de Dios dura para siempre</a:t>
            </a:r>
            <a:r>
              <a:rPr lang="es-CO" dirty="0" smtClean="0"/>
              <a:t>» conforme lo dijo </a:t>
            </a:r>
            <a:r>
              <a:rPr lang="es-CO" dirty="0" smtClean="0">
                <a:solidFill>
                  <a:srgbClr val="FF0000"/>
                </a:solidFill>
              </a:rPr>
              <a:t>(Isaías 40:8), </a:t>
            </a:r>
            <a:r>
              <a:rPr lang="es-CO" dirty="0" smtClean="0"/>
              <a:t>y el Señor Jesús: </a:t>
            </a:r>
            <a:r>
              <a:rPr lang="es-CO" b="1" baseline="30000" dirty="0" smtClean="0"/>
              <a:t> «</a:t>
            </a:r>
            <a:r>
              <a:rPr lang="es-CO" dirty="0" smtClean="0">
                <a:latin typeface="Agency FB" pitchFamily="34" charset="0"/>
              </a:rPr>
              <a:t>El </a:t>
            </a:r>
            <a:r>
              <a:rPr lang="es-CO" dirty="0">
                <a:latin typeface="Agency FB" pitchFamily="34" charset="0"/>
              </a:rPr>
              <a:t>cielo y la tierra pasarán, pero mis palabras no </a:t>
            </a:r>
            <a:r>
              <a:rPr lang="es-CO" dirty="0" smtClean="0">
                <a:latin typeface="Agency FB" pitchFamily="34" charset="0"/>
              </a:rPr>
              <a:t>pasarán</a:t>
            </a:r>
            <a:r>
              <a:rPr lang="es-CO" dirty="0" smtClean="0"/>
              <a:t>». </a:t>
            </a:r>
            <a:r>
              <a:rPr lang="es-CO" dirty="0" smtClean="0">
                <a:solidFill>
                  <a:srgbClr val="FF0000"/>
                </a:solidFill>
              </a:rPr>
              <a:t>(Mat.24:35). </a:t>
            </a:r>
            <a:r>
              <a:rPr lang="es-CO" dirty="0" smtClean="0"/>
              <a:t>Alabado </a:t>
            </a:r>
            <a:r>
              <a:rPr lang="es-CO" dirty="0"/>
              <a:t>sea su Nombre. Amen</a:t>
            </a:r>
            <a:r>
              <a:rPr lang="es-CO" dirty="0" smtClean="0"/>
              <a:t>. </a:t>
            </a:r>
          </a:p>
          <a:p>
            <a:pPr marL="82296" indent="0">
              <a:buNone/>
            </a:pPr>
            <a:endParaRPr lang="es-CO" dirty="0" smtClean="0">
              <a:solidFill>
                <a:srgbClr val="FF0000"/>
              </a:solidFill>
            </a:endParaRPr>
          </a:p>
          <a:p>
            <a:pPr marL="82296" indent="0">
              <a:buNone/>
            </a:pPr>
            <a:r>
              <a:rPr lang="es-CO" dirty="0" smtClean="0">
                <a:solidFill>
                  <a:srgbClr val="FF0000"/>
                </a:solidFill>
              </a:rPr>
              <a:t>3</a:t>
            </a:r>
            <a:r>
              <a:rPr lang="es-CO" dirty="0" smtClean="0"/>
              <a:t>). Que lo que Dios ordenó al Israel literal, lo exige hoy del Israel espiritual.</a:t>
            </a:r>
          </a:p>
          <a:p>
            <a:pPr marL="82296" indent="0">
              <a:buNone/>
            </a:pPr>
            <a:endParaRPr lang="es-CO" dirty="0" smtClean="0"/>
          </a:p>
          <a:p>
            <a:pPr marL="82296" indent="0">
              <a:buNone/>
            </a:pPr>
            <a:r>
              <a:rPr lang="es-CO" dirty="0" smtClean="0"/>
              <a:t>Con lo cual yo digo: «</a:t>
            </a:r>
            <a:r>
              <a:rPr lang="es-CO" i="1" dirty="0" smtClean="0">
                <a:solidFill>
                  <a:srgbClr val="FF0000"/>
                </a:solidFill>
              </a:rPr>
              <a:t>Ojo, hermanos predicadores, guiémonos por lo que enseña Dios en la Santa Biblia, la Luz Mayor, y en el Espíritu de Profecía, la Luz Menor</a:t>
            </a:r>
            <a:r>
              <a:rPr lang="es-CO" dirty="0" smtClean="0"/>
              <a:t>».  </a:t>
            </a:r>
            <a:endParaRPr lang="es-CO" dirty="0"/>
          </a:p>
          <a:p>
            <a:endParaRPr lang="es-CO" dirty="0"/>
          </a:p>
        </p:txBody>
      </p:sp>
    </p:spTree>
    <p:extLst>
      <p:ext uri="{BB962C8B-B14F-4D97-AF65-F5344CB8AC3E}">
        <p14:creationId xmlns:p14="http://schemas.microsoft.com/office/powerpoint/2010/main" val="125928636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p:cTn id="3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ctr"/>
            <a:r>
              <a:rPr lang="es-CO" sz="3200" dirty="0" smtClean="0">
                <a:latin typeface="Agency FB" pitchFamily="34" charset="0"/>
              </a:rPr>
              <a:t>Para mayor claridad veamos la siguiente grafica que nos revela el carácter de Dios según Heb.13:8.</a:t>
            </a:r>
            <a:endParaRPr lang="es-CO" sz="3200" dirty="0">
              <a:latin typeface="Agency FB" pitchFamily="34" charset="0"/>
            </a:endParaRPr>
          </a:p>
        </p:txBody>
      </p:sp>
      <p:sp>
        <p:nvSpPr>
          <p:cNvPr id="3" name="2 Marcador de contenido"/>
          <p:cNvSpPr>
            <a:spLocks noGrp="1"/>
          </p:cNvSpPr>
          <p:nvPr>
            <p:ph idx="1"/>
          </p:nvPr>
        </p:nvSpPr>
        <p:spPr>
          <a:xfrm>
            <a:off x="1403648" y="5445224"/>
            <a:ext cx="7498080" cy="840160"/>
          </a:xfrm>
        </p:spPr>
        <p:txBody>
          <a:bodyPr>
            <a:normAutofit fontScale="85000" lnSpcReduction="10000"/>
          </a:bodyPr>
          <a:lstStyle/>
          <a:p>
            <a:pPr marL="82296" indent="0" algn="ctr">
              <a:buNone/>
            </a:pPr>
            <a:r>
              <a:rPr lang="es-CO" dirty="0" smtClean="0"/>
              <a:t>Desde la creación del hombre, hasta la segunda venida de Cristo, se puede aplicar Deut.23:19,20.</a:t>
            </a:r>
            <a:endParaRPr lang="es-CO" dirty="0"/>
          </a:p>
        </p:txBody>
      </p:sp>
      <p:sp>
        <p:nvSpPr>
          <p:cNvPr id="4" name="3 Flecha derecha"/>
          <p:cNvSpPr/>
          <p:nvPr/>
        </p:nvSpPr>
        <p:spPr>
          <a:xfrm>
            <a:off x="1043608" y="4149080"/>
            <a:ext cx="1440160"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derecha"/>
          <p:cNvSpPr/>
          <p:nvPr/>
        </p:nvSpPr>
        <p:spPr>
          <a:xfrm>
            <a:off x="3616518" y="4042785"/>
            <a:ext cx="1550923" cy="382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derecha"/>
          <p:cNvSpPr/>
          <p:nvPr/>
        </p:nvSpPr>
        <p:spPr>
          <a:xfrm>
            <a:off x="6396248" y="4042785"/>
            <a:ext cx="2640247" cy="382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Rectángulo"/>
          <p:cNvSpPr/>
          <p:nvPr/>
        </p:nvSpPr>
        <p:spPr>
          <a:xfrm>
            <a:off x="2468127" y="4022064"/>
            <a:ext cx="1148391" cy="369332"/>
          </a:xfrm>
          <a:prstGeom prst="rect">
            <a:avLst/>
          </a:prstGeom>
        </p:spPr>
        <p:txBody>
          <a:bodyPr wrap="none">
            <a:spAutoFit/>
          </a:bodyPr>
          <a:lstStyle/>
          <a:p>
            <a:r>
              <a:rPr lang="es-CO" dirty="0"/>
              <a:t>1.405 A. C</a:t>
            </a:r>
          </a:p>
        </p:txBody>
      </p:sp>
      <p:sp>
        <p:nvSpPr>
          <p:cNvPr id="9" name="8 Rectángulo"/>
          <p:cNvSpPr/>
          <p:nvPr/>
        </p:nvSpPr>
        <p:spPr>
          <a:xfrm>
            <a:off x="5167441" y="4042785"/>
            <a:ext cx="1228807" cy="369332"/>
          </a:xfrm>
          <a:prstGeom prst="rect">
            <a:avLst/>
          </a:prstGeom>
        </p:spPr>
        <p:txBody>
          <a:bodyPr wrap="square">
            <a:spAutoFit/>
          </a:bodyPr>
          <a:lstStyle/>
          <a:p>
            <a:r>
              <a:rPr lang="es-CO" dirty="0" smtClean="0"/>
              <a:t>1.865 d.C</a:t>
            </a: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988840"/>
            <a:ext cx="1854698" cy="1853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988840"/>
            <a:ext cx="1984311"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1988840"/>
            <a:ext cx="2165326"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068259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fltVal val="0"/>
                                          </p:val>
                                        </p:tav>
                                        <p:tav tm="100000">
                                          <p:val>
                                            <p:strVal val="#ppt_w"/>
                                          </p:val>
                                        </p:tav>
                                      </p:tavLst>
                                    </p:anim>
                                    <p:anim calcmode="lin" valueType="num">
                                      <p:cBhvr>
                                        <p:cTn id="32" dur="1000" fill="hold"/>
                                        <p:tgtEl>
                                          <p:spTgt spid="7"/>
                                        </p:tgtEl>
                                        <p:attrNameLst>
                                          <p:attrName>ppt_h</p:attrName>
                                        </p:attrNameLst>
                                      </p:cBhvr>
                                      <p:tavLst>
                                        <p:tav tm="0">
                                          <p:val>
                                            <p:fltVal val="0"/>
                                          </p:val>
                                        </p:tav>
                                        <p:tav tm="100000">
                                          <p:val>
                                            <p:strVal val="#ppt_h"/>
                                          </p:val>
                                        </p:tav>
                                      </p:tavLst>
                                    </p:anim>
                                    <p:anim calcmode="lin" valueType="num">
                                      <p:cBhvr>
                                        <p:cTn id="33" dur="1000" fill="hold"/>
                                        <p:tgtEl>
                                          <p:spTgt spid="7"/>
                                        </p:tgtEl>
                                        <p:attrNameLst>
                                          <p:attrName>style.rotation</p:attrName>
                                        </p:attrNameLst>
                                      </p:cBhvr>
                                      <p:tavLst>
                                        <p:tav tm="0">
                                          <p:val>
                                            <p:fltVal val="90"/>
                                          </p:val>
                                        </p:tav>
                                        <p:tav tm="100000">
                                          <p:val>
                                            <p:fltVal val="0"/>
                                          </p:val>
                                        </p:tav>
                                      </p:tavLst>
                                    </p:anim>
                                    <p:animEffect transition="in" filter="fade">
                                      <p:cBhvr>
                                        <p:cTn id="34" dur="1000"/>
                                        <p:tgtEl>
                                          <p:spTgt spid="7"/>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par>
                                <p:cTn id="41" presetID="31" presetClass="entr" presetSubtype="0" fill="hold" nodeType="withEffect">
                                  <p:stCondLst>
                                    <p:cond delay="0"/>
                                  </p:stCondLst>
                                  <p:childTnLst>
                                    <p:set>
                                      <p:cBhvr>
                                        <p:cTn id="42" dur="1" fill="hold">
                                          <p:stCondLst>
                                            <p:cond delay="0"/>
                                          </p:stCondLst>
                                        </p:cTn>
                                        <p:tgtEl>
                                          <p:spTgt spid="1027"/>
                                        </p:tgtEl>
                                        <p:attrNameLst>
                                          <p:attrName>style.visibility</p:attrName>
                                        </p:attrNameLst>
                                      </p:cBhvr>
                                      <p:to>
                                        <p:strVal val="visible"/>
                                      </p:to>
                                    </p:set>
                                    <p:anim calcmode="lin" valueType="num">
                                      <p:cBhvr>
                                        <p:cTn id="43" dur="1000" fill="hold"/>
                                        <p:tgtEl>
                                          <p:spTgt spid="1027"/>
                                        </p:tgtEl>
                                        <p:attrNameLst>
                                          <p:attrName>ppt_w</p:attrName>
                                        </p:attrNameLst>
                                      </p:cBhvr>
                                      <p:tavLst>
                                        <p:tav tm="0">
                                          <p:val>
                                            <p:fltVal val="0"/>
                                          </p:val>
                                        </p:tav>
                                        <p:tav tm="100000">
                                          <p:val>
                                            <p:strVal val="#ppt_w"/>
                                          </p:val>
                                        </p:tav>
                                      </p:tavLst>
                                    </p:anim>
                                    <p:anim calcmode="lin" valueType="num">
                                      <p:cBhvr>
                                        <p:cTn id="44" dur="1000" fill="hold"/>
                                        <p:tgtEl>
                                          <p:spTgt spid="1027"/>
                                        </p:tgtEl>
                                        <p:attrNameLst>
                                          <p:attrName>ppt_h</p:attrName>
                                        </p:attrNameLst>
                                      </p:cBhvr>
                                      <p:tavLst>
                                        <p:tav tm="0">
                                          <p:val>
                                            <p:fltVal val="0"/>
                                          </p:val>
                                        </p:tav>
                                        <p:tav tm="100000">
                                          <p:val>
                                            <p:strVal val="#ppt_h"/>
                                          </p:val>
                                        </p:tav>
                                      </p:tavLst>
                                    </p:anim>
                                    <p:anim calcmode="lin" valueType="num">
                                      <p:cBhvr>
                                        <p:cTn id="45" dur="1000" fill="hold"/>
                                        <p:tgtEl>
                                          <p:spTgt spid="1027"/>
                                        </p:tgtEl>
                                        <p:attrNameLst>
                                          <p:attrName>style.rotation</p:attrName>
                                        </p:attrNameLst>
                                      </p:cBhvr>
                                      <p:tavLst>
                                        <p:tav tm="0">
                                          <p:val>
                                            <p:fltVal val="90"/>
                                          </p:val>
                                        </p:tav>
                                        <p:tav tm="100000">
                                          <p:val>
                                            <p:fltVal val="0"/>
                                          </p:val>
                                        </p:tav>
                                      </p:tavLst>
                                    </p:anim>
                                    <p:animEffect transition="in" filter="fade">
                                      <p:cBhvr>
                                        <p:cTn id="46" dur="1000"/>
                                        <p:tgtEl>
                                          <p:spTgt spid="1027"/>
                                        </p:tgtEl>
                                      </p:cBhvr>
                                    </p:animEffect>
                                  </p:childTnLst>
                                </p:cTn>
                              </p:par>
                              <p:par>
                                <p:cTn id="47" presetID="31" presetClass="entr" presetSubtype="0" fill="hold" nodeType="withEffect">
                                  <p:stCondLst>
                                    <p:cond delay="0"/>
                                  </p:stCondLst>
                                  <p:childTnLst>
                                    <p:set>
                                      <p:cBhvr>
                                        <p:cTn id="48" dur="1" fill="hold">
                                          <p:stCondLst>
                                            <p:cond delay="0"/>
                                          </p:stCondLst>
                                        </p:cTn>
                                        <p:tgtEl>
                                          <p:spTgt spid="1030"/>
                                        </p:tgtEl>
                                        <p:attrNameLst>
                                          <p:attrName>style.visibility</p:attrName>
                                        </p:attrNameLst>
                                      </p:cBhvr>
                                      <p:to>
                                        <p:strVal val="visible"/>
                                      </p:to>
                                    </p:set>
                                    <p:anim calcmode="lin" valueType="num">
                                      <p:cBhvr>
                                        <p:cTn id="49" dur="1000" fill="hold"/>
                                        <p:tgtEl>
                                          <p:spTgt spid="1030"/>
                                        </p:tgtEl>
                                        <p:attrNameLst>
                                          <p:attrName>ppt_w</p:attrName>
                                        </p:attrNameLst>
                                      </p:cBhvr>
                                      <p:tavLst>
                                        <p:tav tm="0">
                                          <p:val>
                                            <p:fltVal val="0"/>
                                          </p:val>
                                        </p:tav>
                                        <p:tav tm="100000">
                                          <p:val>
                                            <p:strVal val="#ppt_w"/>
                                          </p:val>
                                        </p:tav>
                                      </p:tavLst>
                                    </p:anim>
                                    <p:anim calcmode="lin" valueType="num">
                                      <p:cBhvr>
                                        <p:cTn id="50" dur="1000" fill="hold"/>
                                        <p:tgtEl>
                                          <p:spTgt spid="1030"/>
                                        </p:tgtEl>
                                        <p:attrNameLst>
                                          <p:attrName>ppt_h</p:attrName>
                                        </p:attrNameLst>
                                      </p:cBhvr>
                                      <p:tavLst>
                                        <p:tav tm="0">
                                          <p:val>
                                            <p:fltVal val="0"/>
                                          </p:val>
                                        </p:tav>
                                        <p:tav tm="100000">
                                          <p:val>
                                            <p:strVal val="#ppt_h"/>
                                          </p:val>
                                        </p:tav>
                                      </p:tavLst>
                                    </p:anim>
                                    <p:anim calcmode="lin" valueType="num">
                                      <p:cBhvr>
                                        <p:cTn id="51" dur="1000" fill="hold"/>
                                        <p:tgtEl>
                                          <p:spTgt spid="1030"/>
                                        </p:tgtEl>
                                        <p:attrNameLst>
                                          <p:attrName>style.rotation</p:attrName>
                                        </p:attrNameLst>
                                      </p:cBhvr>
                                      <p:tavLst>
                                        <p:tav tm="0">
                                          <p:val>
                                            <p:fltVal val="90"/>
                                          </p:val>
                                        </p:tav>
                                        <p:tav tm="100000">
                                          <p:val>
                                            <p:fltVal val="0"/>
                                          </p:val>
                                        </p:tav>
                                      </p:tavLst>
                                    </p:anim>
                                    <p:animEffect transition="in" filter="fade">
                                      <p:cBhvr>
                                        <p:cTn id="52" dur="1000"/>
                                        <p:tgtEl>
                                          <p:spTgt spid="1030"/>
                                        </p:tgtEl>
                                      </p:cBhvr>
                                    </p:animEffect>
                                  </p:childTnLst>
                                </p:cTn>
                              </p:par>
                              <p:par>
                                <p:cTn id="53" presetID="31" presetClass="entr" presetSubtype="0" fill="hold" nodeType="withEffect">
                                  <p:stCondLst>
                                    <p:cond delay="0"/>
                                  </p:stCondLst>
                                  <p:childTnLst>
                                    <p:set>
                                      <p:cBhvr>
                                        <p:cTn id="54" dur="1" fill="hold">
                                          <p:stCondLst>
                                            <p:cond delay="0"/>
                                          </p:stCondLst>
                                        </p:cTn>
                                        <p:tgtEl>
                                          <p:spTgt spid="1031"/>
                                        </p:tgtEl>
                                        <p:attrNameLst>
                                          <p:attrName>style.visibility</p:attrName>
                                        </p:attrNameLst>
                                      </p:cBhvr>
                                      <p:to>
                                        <p:strVal val="visible"/>
                                      </p:to>
                                    </p:set>
                                    <p:anim calcmode="lin" valueType="num">
                                      <p:cBhvr>
                                        <p:cTn id="55" dur="1000" fill="hold"/>
                                        <p:tgtEl>
                                          <p:spTgt spid="1031"/>
                                        </p:tgtEl>
                                        <p:attrNameLst>
                                          <p:attrName>ppt_w</p:attrName>
                                        </p:attrNameLst>
                                      </p:cBhvr>
                                      <p:tavLst>
                                        <p:tav tm="0">
                                          <p:val>
                                            <p:fltVal val="0"/>
                                          </p:val>
                                        </p:tav>
                                        <p:tav tm="100000">
                                          <p:val>
                                            <p:strVal val="#ppt_w"/>
                                          </p:val>
                                        </p:tav>
                                      </p:tavLst>
                                    </p:anim>
                                    <p:anim calcmode="lin" valueType="num">
                                      <p:cBhvr>
                                        <p:cTn id="56" dur="1000" fill="hold"/>
                                        <p:tgtEl>
                                          <p:spTgt spid="1031"/>
                                        </p:tgtEl>
                                        <p:attrNameLst>
                                          <p:attrName>ppt_h</p:attrName>
                                        </p:attrNameLst>
                                      </p:cBhvr>
                                      <p:tavLst>
                                        <p:tav tm="0">
                                          <p:val>
                                            <p:fltVal val="0"/>
                                          </p:val>
                                        </p:tav>
                                        <p:tav tm="100000">
                                          <p:val>
                                            <p:strVal val="#ppt_h"/>
                                          </p:val>
                                        </p:tav>
                                      </p:tavLst>
                                    </p:anim>
                                    <p:anim calcmode="lin" valueType="num">
                                      <p:cBhvr>
                                        <p:cTn id="57" dur="1000" fill="hold"/>
                                        <p:tgtEl>
                                          <p:spTgt spid="1031"/>
                                        </p:tgtEl>
                                        <p:attrNameLst>
                                          <p:attrName>style.rotation</p:attrName>
                                        </p:attrNameLst>
                                      </p:cBhvr>
                                      <p:tavLst>
                                        <p:tav tm="0">
                                          <p:val>
                                            <p:fltVal val="90"/>
                                          </p:val>
                                        </p:tav>
                                        <p:tav tm="100000">
                                          <p:val>
                                            <p:fltVal val="0"/>
                                          </p:val>
                                        </p:tav>
                                      </p:tavLst>
                                    </p:anim>
                                    <p:animEffect transition="in" filter="fade">
                                      <p:cBhvr>
                                        <p:cTn id="58" dur="10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404664"/>
            <a:ext cx="7962088" cy="6192688"/>
          </a:xfrm>
        </p:spPr>
        <p:txBody>
          <a:bodyPr>
            <a:normAutofit fontScale="77500" lnSpcReduction="20000"/>
          </a:bodyPr>
          <a:lstStyle/>
          <a:p>
            <a:pPr marL="82296" indent="0" algn="ctr">
              <a:buNone/>
            </a:pPr>
            <a:r>
              <a:rPr lang="es-CO" dirty="0" smtClean="0"/>
              <a:t>Querido hermano/a, si somos sinceros, hagan cuentas entre lo que ustedes invierten en su negocio y sus utilidades, y descubrirán que gana más una persona con cualquier otra clase de negocios, un banco inclusive,  que fuera de los intereses, cobran por toda clase de servicios prestados al cliente y con los cuales se sostiene, ya que con los solos interés </a:t>
            </a:r>
            <a:r>
              <a:rPr lang="es-CO" dirty="0"/>
              <a:t>n</a:t>
            </a:r>
            <a:r>
              <a:rPr lang="es-CO" dirty="0" smtClean="0"/>
              <a:t>o podrían subsistir.</a:t>
            </a:r>
          </a:p>
          <a:p>
            <a:pPr marL="82296" indent="0" algn="ctr">
              <a:buNone/>
            </a:pPr>
            <a:r>
              <a:rPr lang="es-CO" dirty="0" smtClean="0"/>
              <a:t> </a:t>
            </a:r>
            <a:r>
              <a:rPr lang="es-CO" i="1" dirty="0">
                <a:solidFill>
                  <a:srgbClr val="FF0000"/>
                </a:solidFill>
              </a:rPr>
              <a:t>E</a:t>
            </a:r>
            <a:r>
              <a:rPr lang="es-CO" i="1" dirty="0" smtClean="0">
                <a:solidFill>
                  <a:srgbClr val="FF0000"/>
                </a:solidFill>
              </a:rPr>
              <a:t>n cambio el señor que ponemos como ejemplo, lo único que cobra son los intereses, y eso sin contar las cuentas que le pagan tardíamente, más los billetes falsos que por descuido recibe. </a:t>
            </a:r>
          </a:p>
          <a:p>
            <a:pPr marL="82296" indent="0" algn="ctr">
              <a:buNone/>
            </a:pPr>
            <a:r>
              <a:rPr lang="es-CO" i="1" dirty="0" smtClean="0">
                <a:solidFill>
                  <a:srgbClr val="FF0000"/>
                </a:solidFill>
              </a:rPr>
              <a:t>Todo esto lo hace por fe, </a:t>
            </a:r>
            <a:r>
              <a:rPr lang="es-CO" i="1" dirty="0">
                <a:solidFill>
                  <a:srgbClr val="FF0000"/>
                </a:solidFill>
              </a:rPr>
              <a:t> </a:t>
            </a:r>
            <a:r>
              <a:rPr lang="es-CO" i="1" dirty="0" smtClean="0">
                <a:solidFill>
                  <a:srgbClr val="FF0000"/>
                </a:solidFill>
              </a:rPr>
              <a:t>confiando en que las personas no le fallen, aunque como lo muestran las evidencias </a:t>
            </a:r>
            <a:r>
              <a:rPr lang="es-CO" i="1" dirty="0" smtClean="0">
                <a:solidFill>
                  <a:srgbClr val="FF0000"/>
                </a:solidFill>
              </a:rPr>
              <a:t>algunos «</a:t>
            </a:r>
            <a:r>
              <a:rPr lang="es-CO" i="1" dirty="0" smtClean="0">
                <a:solidFill>
                  <a:srgbClr val="FF0000"/>
                </a:solidFill>
                <a:latin typeface="Agency FB" pitchFamily="34" charset="0"/>
              </a:rPr>
              <a:t>IMPÍOS </a:t>
            </a:r>
            <a:r>
              <a:rPr lang="es-CO" i="1" dirty="0" smtClean="0">
                <a:solidFill>
                  <a:srgbClr val="FF0000"/>
                </a:solidFill>
                <a:latin typeface="Agency FB" pitchFamily="34" charset="0"/>
              </a:rPr>
              <a:t>TOMAN PRESTADO Y NO PAGAN</a:t>
            </a:r>
            <a:r>
              <a:rPr lang="es-CO" i="1" dirty="0" smtClean="0">
                <a:solidFill>
                  <a:srgbClr val="FF0000"/>
                </a:solidFill>
              </a:rPr>
              <a:t>» </a:t>
            </a:r>
            <a:r>
              <a:rPr lang="es-CO" i="1" dirty="0" smtClean="0"/>
              <a:t>(Sal.37:21).</a:t>
            </a:r>
            <a:r>
              <a:rPr lang="es-CO" i="1" dirty="0" smtClean="0">
                <a:solidFill>
                  <a:srgbClr val="FF0000"/>
                </a:solidFill>
              </a:rPr>
              <a:t>.</a:t>
            </a:r>
            <a:endParaRPr lang="es-CO" i="1" dirty="0" smtClean="0">
              <a:solidFill>
                <a:srgbClr val="FF0000"/>
              </a:solidFill>
            </a:endParaRPr>
          </a:p>
          <a:p>
            <a:pPr marL="82296" indent="0" algn="ctr">
              <a:buNone/>
            </a:pPr>
            <a:endParaRPr lang="es-CO" dirty="0" smtClean="0"/>
          </a:p>
          <a:p>
            <a:pPr marL="82296" indent="0" algn="ctr">
              <a:buNone/>
            </a:pPr>
            <a:r>
              <a:rPr lang="es-CO" dirty="0" smtClean="0"/>
              <a:t>Finalmente, mi deseo es que este tema nos aclare algunas dudas, espero que sea de bendición para cada uno de ustedes. Amen.</a:t>
            </a:r>
            <a:endParaRPr lang="es-CO" dirty="0"/>
          </a:p>
        </p:txBody>
      </p:sp>
    </p:spTree>
    <p:extLst>
      <p:ext uri="{BB962C8B-B14F-4D97-AF65-F5344CB8AC3E}">
        <p14:creationId xmlns:p14="http://schemas.microsoft.com/office/powerpoint/2010/main" val="1721946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2829</Words>
  <Application>Microsoft Office PowerPoint</Application>
  <PresentationFormat>Presentación en pantalla (4:3)</PresentationFormat>
  <Paragraphs>109</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Solsticio</vt:lpstr>
      <vt:lpstr>DINERO A INTERES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¿Será que Dios exime a una persona que por su calamidad o pobreza no pague una deuda?</vt:lpstr>
      <vt:lpstr>Presentación de PowerPoint</vt:lpstr>
      <vt:lpstr>Presentación de PowerPoint</vt:lpstr>
      <vt:lpstr>Presentación de PowerPoint</vt:lpstr>
      <vt:lpstr>Presentación de PowerPoint</vt:lpstr>
      <vt:lpstr>Presentación de PowerPoint</vt:lpstr>
      <vt:lpstr>El siguiente párrafo es Extraido de Testimonios Para la Iglesia t.1 p 467 p1. </vt:lpstr>
      <vt:lpstr>Presentación de PowerPoint</vt:lpstr>
      <vt:lpstr>Presentación de PowerPoint</vt:lpstr>
      <vt:lpstr>Presentación de PowerPoint</vt:lpstr>
      <vt:lpstr>Para mayor claridad veamos la siguiente grafica que nos revela el carácter de Dios según Heb.13:8.</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DINERO A USURA</dc:title>
  <dc:creator>FAMILIA FIERRO CH</dc:creator>
  <cp:lastModifiedBy>FAMILIA FIERRO CH</cp:lastModifiedBy>
  <cp:revision>147</cp:revision>
  <dcterms:created xsi:type="dcterms:W3CDTF">2013-12-29T20:53:13Z</dcterms:created>
  <dcterms:modified xsi:type="dcterms:W3CDTF">2014-02-17T09:49:36Z</dcterms:modified>
</cp:coreProperties>
</file>